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sldIdLst>
    <p:sldId id="263" r:id="rId2"/>
    <p:sldId id="297" r:id="rId3"/>
    <p:sldId id="282" r:id="rId4"/>
    <p:sldId id="295" r:id="rId5"/>
    <p:sldId id="296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CFF"/>
    <a:srgbClr val="7F7F7F"/>
    <a:srgbClr val="C5C5C5"/>
    <a:srgbClr val="F8F8F8"/>
    <a:srgbClr val="0000FF"/>
    <a:srgbClr val="FF0000"/>
    <a:srgbClr val="A6A6A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6" autoAdjust="0"/>
    <p:restoredTop sz="96353" autoAdjust="0"/>
  </p:normalViewPr>
  <p:slideViewPr>
    <p:cSldViewPr snapToGrid="0">
      <p:cViewPr varScale="1">
        <p:scale>
          <a:sx n="107" d="100"/>
          <a:sy n="107" d="100"/>
        </p:scale>
        <p:origin x="7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60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5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noFill/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208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8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noFill/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0335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0335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noFill/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0424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28734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0424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8734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4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noFill/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9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17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9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つながっている線と点で構成されるネットワーク">
            <a:extLst>
              <a:ext uri="{FF2B5EF4-FFF2-40B4-BE49-F238E27FC236}">
                <a16:creationId xmlns:a16="http://schemas.microsoft.com/office/drawing/2014/main" id="{87C4CC67-E451-4E2A-81D3-B1B293FF70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4F3AF0E-796E-42BD-916E-CE21667462BD}"/>
              </a:ext>
            </a:extLst>
          </p:cNvPr>
          <p:cNvSpPr/>
          <p:nvPr userDrawn="1"/>
        </p:nvSpPr>
        <p:spPr>
          <a:xfrm>
            <a:off x="3523488" y="0"/>
            <a:ext cx="8668512" cy="6858000"/>
          </a:xfrm>
          <a:prstGeom prst="rect">
            <a:avLst/>
          </a:prstGeom>
          <a:gradFill flip="none" rotWithShape="1">
            <a:gsLst>
              <a:gs pos="70000">
                <a:srgbClr val="FBFBFB">
                  <a:lumMod val="100000"/>
                  <a:alpha val="60000"/>
                </a:srgbClr>
              </a:gs>
              <a:gs pos="0">
                <a:schemeClr val="bg1"/>
              </a:gs>
              <a:gs pos="100000">
                <a:srgbClr val="F8F8F8">
                  <a:shade val="100000"/>
                  <a:satMod val="115000"/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1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D905-B559-496A-AB13-C8CDF7C20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仕組みの超概要</a:t>
            </a: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D6D6430D-72A5-4A7F-8633-0146AA592949}"/>
              </a:ext>
            </a:extLst>
          </p:cNvPr>
          <p:cNvSpPr txBox="1">
            <a:spLocks/>
          </p:cNvSpPr>
          <p:nvPr/>
        </p:nvSpPr>
        <p:spPr>
          <a:xfrm>
            <a:off x="1115568" y="1538224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超概要フローは以下の通り</a:t>
            </a:r>
            <a:endParaRPr lang="en-US" altLang="ja-JP" dirty="0"/>
          </a:p>
        </p:txBody>
      </p:sp>
      <p:sp>
        <p:nvSpPr>
          <p:cNvPr id="42" name="コンテンツ プレースホルダー 2">
            <a:extLst>
              <a:ext uri="{FF2B5EF4-FFF2-40B4-BE49-F238E27FC236}">
                <a16:creationId xmlns:a16="http://schemas.microsoft.com/office/drawing/2014/main" id="{CC99F13A-9A2B-49D6-A25B-7CC6C40FD937}"/>
              </a:ext>
            </a:extLst>
          </p:cNvPr>
          <p:cNvSpPr txBox="1">
            <a:spLocks/>
          </p:cNvSpPr>
          <p:nvPr/>
        </p:nvSpPr>
        <p:spPr>
          <a:xfrm>
            <a:off x="957543" y="2247688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/>
              <a:t>■超概要フロー</a:t>
            </a:r>
            <a:endParaRPr lang="en-US" altLang="ja-JP" sz="1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D13B3EA-54F7-070F-0E99-0F584B475E36}"/>
              </a:ext>
            </a:extLst>
          </p:cNvPr>
          <p:cNvGrpSpPr/>
          <p:nvPr/>
        </p:nvGrpSpPr>
        <p:grpSpPr>
          <a:xfrm>
            <a:off x="1100549" y="2673446"/>
            <a:ext cx="10046567" cy="3270155"/>
            <a:chOff x="1604401" y="2533486"/>
            <a:chExt cx="10046567" cy="3270155"/>
          </a:xfrm>
        </p:grpSpPr>
        <p:sp>
          <p:nvSpPr>
            <p:cNvPr id="43" name="Text Box 5">
              <a:extLst>
                <a:ext uri="{FF2B5EF4-FFF2-40B4-BE49-F238E27FC236}">
                  <a16:creationId xmlns:a16="http://schemas.microsoft.com/office/drawing/2014/main" id="{627A54AE-3119-4636-94C7-AF8185307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4402" y="3651342"/>
              <a:ext cx="1925182" cy="2152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108000" tIns="72000" rIns="108000" bIns="72000"/>
            <a:lstStyle/>
            <a:p>
              <a:pPr marL="93663" indent="-93663" algn="l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en-US" altLang="ja-JP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5</a:t>
              </a:r>
              <a:r>
                <a:rPr lang="ja-JP" altLang="en-US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分に</a:t>
              </a:r>
              <a:r>
                <a:rPr lang="en-US" altLang="ja-JP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1</a:t>
              </a:r>
              <a:r>
                <a:rPr lang="ja-JP" altLang="en-US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回動く</a:t>
              </a:r>
              <a:endPara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93663" indent="-93663" algn="l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93663" indent="-93663" algn="l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ja-JP" altLang="en-US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気温・湿度・照度のセンサー値を取る</a:t>
              </a:r>
              <a:endPara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marL="93663" indent="-93663" algn="l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r>
                <a:rPr lang="ja-JP" altLang="en-US" sz="1600" dirty="0">
                  <a:latin typeface="Meiryo UI" panose="020B0604030504040204" pitchFamily="50" charset="-128"/>
                  <a:ea typeface="Meiryo UI" panose="020B0604030504040204" pitchFamily="50" charset="-128"/>
                </a:rPr>
                <a:t>センサー値をデータベースに記録する</a:t>
              </a:r>
              <a:endPara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7" name="Arrow: Chevron 43">
              <a:extLst>
                <a:ext uri="{FF2B5EF4-FFF2-40B4-BE49-F238E27FC236}">
                  <a16:creationId xmlns:a16="http://schemas.microsoft.com/office/drawing/2014/main" id="{A589DFE7-B456-458A-9BF3-77017237D7E9}"/>
                </a:ext>
              </a:extLst>
            </p:cNvPr>
            <p:cNvSpPr/>
            <p:nvPr/>
          </p:nvSpPr>
          <p:spPr>
            <a:xfrm>
              <a:off x="5610853" y="2535838"/>
              <a:ext cx="2034479" cy="999876"/>
            </a:xfrm>
            <a:prstGeom prst="chevron">
              <a:avLst>
                <a:gd name="adj" fmla="val 15715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180000" tIns="108000" rIns="108000" bIns="108000" anchor="ctr" anchorCtr="0"/>
            <a:lstStyle/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ページ作成</a:t>
              </a:r>
              <a:endParaRPr lang="en-US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8" name="AutoShape 5">
              <a:extLst>
                <a:ext uri="{FF2B5EF4-FFF2-40B4-BE49-F238E27FC236}">
                  <a16:creationId xmlns:a16="http://schemas.microsoft.com/office/drawing/2014/main" id="{BD9C9415-B15A-44B1-9EE9-F0F26DC3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401" y="2535838"/>
              <a:ext cx="2002818" cy="999876"/>
            </a:xfrm>
            <a:prstGeom prst="homePlate">
              <a:avLst>
                <a:gd name="adj" fmla="val 16553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180000" tIns="108000" rIns="108000" bIns="108000" anchor="ctr" anchorCtr="0"/>
            <a:lstStyle/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計測・記録</a:t>
              </a:r>
              <a:endParaRPr lang="en-US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49" name="Arrow: Chevron 46">
              <a:extLst>
                <a:ext uri="{FF2B5EF4-FFF2-40B4-BE49-F238E27FC236}">
                  <a16:creationId xmlns:a16="http://schemas.microsoft.com/office/drawing/2014/main" id="{EA2F220D-1033-43C8-A22F-1B2174800EED}"/>
                </a:ext>
              </a:extLst>
            </p:cNvPr>
            <p:cNvSpPr/>
            <p:nvPr/>
          </p:nvSpPr>
          <p:spPr>
            <a:xfrm>
              <a:off x="3607219" y="2535838"/>
              <a:ext cx="2002818" cy="999876"/>
            </a:xfrm>
            <a:prstGeom prst="chevron">
              <a:avLst>
                <a:gd name="adj" fmla="val 15715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180000" tIns="108000" rIns="108000" bIns="108000" anchor="ctr" anchorCtr="0"/>
            <a:lstStyle/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集計・記録</a:t>
              </a:r>
              <a:endParaRPr lang="en-US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3" name="Arrow: Chevron 43">
              <a:extLst>
                <a:ext uri="{FF2B5EF4-FFF2-40B4-BE49-F238E27FC236}">
                  <a16:creationId xmlns:a16="http://schemas.microsoft.com/office/drawing/2014/main" id="{523F6377-3E00-0E86-1A75-144BB70CB733}"/>
                </a:ext>
              </a:extLst>
            </p:cNvPr>
            <p:cNvSpPr/>
            <p:nvPr/>
          </p:nvSpPr>
          <p:spPr>
            <a:xfrm>
              <a:off x="9616489" y="2533486"/>
              <a:ext cx="2034479" cy="999876"/>
            </a:xfrm>
            <a:prstGeom prst="chevron">
              <a:avLst>
                <a:gd name="adj" fmla="val 15715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180000" tIns="108000" rIns="108000" bIns="108000" anchor="ctr" anchorCtr="0"/>
            <a:lstStyle/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データ</a:t>
              </a:r>
              <a:endParaRPr lang="en-US" altLang="ja-JP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バックアップ</a:t>
              </a:r>
              <a:endParaRPr lang="en-US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4" name="Arrow: Chevron 46">
              <a:extLst>
                <a:ext uri="{FF2B5EF4-FFF2-40B4-BE49-F238E27FC236}">
                  <a16:creationId xmlns:a16="http://schemas.microsoft.com/office/drawing/2014/main" id="{BC937EFF-EA47-DD51-4196-81274B2C2C09}"/>
                </a:ext>
              </a:extLst>
            </p:cNvPr>
            <p:cNvSpPr/>
            <p:nvPr/>
          </p:nvSpPr>
          <p:spPr>
            <a:xfrm>
              <a:off x="7612855" y="2533486"/>
              <a:ext cx="2002818" cy="999876"/>
            </a:xfrm>
            <a:prstGeom prst="chevron">
              <a:avLst>
                <a:gd name="adj" fmla="val 15715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square" lIns="180000" tIns="108000" rIns="108000" bIns="108000" anchor="ctr" anchorCtr="0"/>
            <a:lstStyle/>
            <a:p>
              <a:pPr algn="ctr" eaLnBrk="0" hangingPunct="0">
                <a:lnSpc>
                  <a:spcPct val="90000"/>
                </a:lnSpc>
                <a:buClr>
                  <a:srgbClr val="990033"/>
                </a:buClr>
              </a:pPr>
              <a:r>
                <a:rPr lang="ja-JP" altLang="en-US" sz="2400" cap="all" dirty="0">
                  <a:solidFill>
                    <a:sysClr val="windowText" lastClr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ページアップ</a:t>
              </a:r>
              <a:endParaRPr lang="en-US" sz="2400" cap="all" dirty="0">
                <a:solidFill>
                  <a:sysClr val="windowText" lastClr="000000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57" name="Text Box 5">
              <a:extLst>
                <a:ext uri="{FF2B5EF4-FFF2-40B4-BE49-F238E27FC236}">
                  <a16:creationId xmlns:a16="http://schemas.microsoft.com/office/drawing/2014/main" id="{4BC908DC-986E-3131-989F-CF5DE2286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7219" y="3651342"/>
              <a:ext cx="1925182" cy="2152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108000" tIns="72000" rIns="108000" bIns="72000"/>
            <a:lstStyle>
              <a:defPPr>
                <a:defRPr lang="ja-JP"/>
              </a:defPPr>
              <a:lvl1pPr marL="93663" indent="-93663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latin typeface="Meiryo UI" panose="020B0604030504040204" pitchFamily="50" charset="-128"/>
                  <a:ea typeface="Meiryo UI" panose="020B0604030504040204" pitchFamily="50" charset="-128"/>
                </a:defRPr>
              </a:lvl1pPr>
            </a:lstStyle>
            <a:p>
              <a:r>
                <a:rPr lang="en-US" altLang="ja-JP" dirty="0"/>
                <a:t>1</a:t>
              </a:r>
              <a:r>
                <a:rPr lang="ja-JP" altLang="en-US" dirty="0"/>
                <a:t>時間</a:t>
              </a:r>
              <a:r>
                <a:rPr lang="en-US" altLang="ja-JP" dirty="0"/>
                <a:t> or 1</a:t>
              </a:r>
              <a:r>
                <a:rPr lang="ja-JP" altLang="en-US" dirty="0"/>
                <a:t>日 </a:t>
              </a:r>
              <a:r>
                <a:rPr lang="en-US" altLang="ja-JP" dirty="0"/>
                <a:t>or 1</a:t>
              </a:r>
              <a:r>
                <a:rPr lang="ja-JP" altLang="en-US" dirty="0"/>
                <a:t>カ月に一回動く</a:t>
              </a:r>
              <a:endParaRPr lang="en-US" altLang="ja-JP" dirty="0"/>
            </a:p>
            <a:p>
              <a:endParaRPr lang="en-US" altLang="ja-JP" dirty="0"/>
            </a:p>
            <a:p>
              <a:r>
                <a:rPr lang="ja-JP" altLang="en-US" dirty="0"/>
                <a:t>データベースのデータを集計する</a:t>
              </a:r>
              <a:endParaRPr lang="en-US" altLang="ja-JP" dirty="0"/>
            </a:p>
            <a:p>
              <a:r>
                <a:rPr lang="ja-JP" altLang="en-US" dirty="0"/>
                <a:t>集計結果をデータベースに記録する</a:t>
              </a:r>
              <a:endParaRPr lang="en-US" altLang="ja-JP" dirty="0"/>
            </a:p>
          </p:txBody>
        </p:sp>
        <p:sp>
          <p:nvSpPr>
            <p:cNvPr id="59" name="Text Box 5">
              <a:extLst>
                <a:ext uri="{FF2B5EF4-FFF2-40B4-BE49-F238E27FC236}">
                  <a16:creationId xmlns:a16="http://schemas.microsoft.com/office/drawing/2014/main" id="{5624AF98-D436-83A3-B2B2-70E9F365E2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0036" y="3651342"/>
              <a:ext cx="1925182" cy="2152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108000" tIns="72000" rIns="108000" bIns="72000"/>
            <a:lstStyle>
              <a:defPPr>
                <a:defRPr lang="ja-JP"/>
              </a:defPPr>
              <a:lvl1pPr marL="93663" indent="-93663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latin typeface="Meiryo UI" panose="020B0604030504040204" pitchFamily="50" charset="-128"/>
                  <a:ea typeface="Meiryo UI" panose="020B0604030504040204" pitchFamily="50" charset="-128"/>
                </a:defRPr>
              </a:lvl1pPr>
            </a:lstStyle>
            <a:p>
              <a:r>
                <a:rPr lang="en-US" altLang="ja-JP" dirty="0"/>
                <a:t>3</a:t>
              </a:r>
              <a:r>
                <a:rPr lang="ja-JP" altLang="en-US" dirty="0"/>
                <a:t>時間に</a:t>
              </a:r>
              <a:r>
                <a:rPr lang="en-US" altLang="ja-JP" dirty="0"/>
                <a:t>1</a:t>
              </a:r>
              <a:r>
                <a:rPr lang="ja-JP" altLang="en-US" dirty="0"/>
                <a:t>回動く</a:t>
              </a:r>
              <a:endParaRPr lang="en-US" altLang="ja-JP" dirty="0"/>
            </a:p>
            <a:p>
              <a:endParaRPr lang="en-US" altLang="ja-JP" dirty="0"/>
            </a:p>
            <a:p>
              <a:r>
                <a:rPr lang="ja-JP" altLang="en-US" dirty="0"/>
                <a:t>データベースの集計結果を抽出する</a:t>
              </a:r>
              <a:endParaRPr lang="en-US" altLang="ja-JP" dirty="0"/>
            </a:p>
            <a:p>
              <a:r>
                <a:rPr lang="ja-JP" altLang="en-US" dirty="0"/>
                <a:t>ホームページ公開用の</a:t>
              </a:r>
              <a:r>
                <a:rPr lang="en-US" altLang="ja-JP" dirty="0"/>
                <a:t>WEB</a:t>
              </a:r>
              <a:r>
                <a:rPr lang="ja-JP" altLang="en-US" dirty="0"/>
                <a:t>ページを作る</a:t>
              </a:r>
              <a:endParaRPr lang="en-US" altLang="ja-JP" dirty="0"/>
            </a:p>
          </p:txBody>
        </p:sp>
        <p:sp>
          <p:nvSpPr>
            <p:cNvPr id="61" name="Text Box 5">
              <a:extLst>
                <a:ext uri="{FF2B5EF4-FFF2-40B4-BE49-F238E27FC236}">
                  <a16:creationId xmlns:a16="http://schemas.microsoft.com/office/drawing/2014/main" id="{3FD445E6-1D3F-5FD4-558E-00F664DFA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12853" y="3651342"/>
              <a:ext cx="1925182" cy="2152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108000" tIns="72000" rIns="108000" bIns="72000"/>
            <a:lstStyle>
              <a:defPPr>
                <a:defRPr lang="ja-JP"/>
              </a:defPPr>
              <a:lvl1pPr marL="93663" indent="-93663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latin typeface="Meiryo UI" panose="020B0604030504040204" pitchFamily="50" charset="-128"/>
                  <a:ea typeface="Meiryo UI" panose="020B0604030504040204" pitchFamily="50" charset="-128"/>
                </a:defRPr>
              </a:lvl1pPr>
            </a:lstStyle>
            <a:p>
              <a:r>
                <a:rPr lang="en-US" altLang="ja-JP" dirty="0"/>
                <a:t>3</a:t>
              </a:r>
              <a:r>
                <a:rPr lang="ja-JP" altLang="en-US" dirty="0"/>
                <a:t>時間に</a:t>
              </a:r>
              <a:r>
                <a:rPr lang="en-US" altLang="ja-JP" dirty="0"/>
                <a:t>1</a:t>
              </a:r>
              <a:r>
                <a:rPr lang="ja-JP" altLang="en-US" dirty="0"/>
                <a:t>回動く</a:t>
              </a:r>
              <a:endParaRPr lang="en-US" altLang="ja-JP" dirty="0"/>
            </a:p>
            <a:p>
              <a:endParaRPr lang="en-US" altLang="ja-JP" dirty="0"/>
            </a:p>
            <a:p>
              <a:r>
                <a:rPr lang="ja-JP" altLang="en-US" dirty="0"/>
                <a:t>ホームページ公開用の</a:t>
              </a:r>
              <a:r>
                <a:rPr lang="en-US" altLang="ja-JP" dirty="0"/>
                <a:t>WEB</a:t>
              </a:r>
              <a:r>
                <a:rPr lang="ja-JP" altLang="en-US" dirty="0"/>
                <a:t>ページをクラウドサービス（</a:t>
              </a:r>
              <a:r>
                <a:rPr lang="en-US" altLang="ja-JP" dirty="0"/>
                <a:t>AWS</a:t>
              </a:r>
              <a:r>
                <a:rPr lang="ja-JP" altLang="en-US" dirty="0"/>
                <a:t>）にアップする</a:t>
              </a:r>
              <a:endParaRPr lang="en-US" altLang="ja-JP" dirty="0"/>
            </a:p>
          </p:txBody>
        </p:sp>
        <p:sp>
          <p:nvSpPr>
            <p:cNvPr id="63" name="Text Box 5">
              <a:extLst>
                <a:ext uri="{FF2B5EF4-FFF2-40B4-BE49-F238E27FC236}">
                  <a16:creationId xmlns:a16="http://schemas.microsoft.com/office/drawing/2014/main" id="{73473566-9B49-088D-71EB-9B370828E1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5007" y="3651342"/>
              <a:ext cx="1925182" cy="21522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lIns="108000" tIns="72000" rIns="108000" bIns="72000"/>
            <a:lstStyle>
              <a:defPPr>
                <a:defRPr lang="ja-JP"/>
              </a:defPPr>
              <a:lvl1pPr marL="93663" indent="-93663" defTabSz="912813" eaLnBrk="0" hangingPunct="0">
                <a:lnSpc>
                  <a:spcPct val="95000"/>
                </a:lnSpc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latin typeface="Meiryo UI" panose="020B0604030504040204" pitchFamily="50" charset="-128"/>
                  <a:ea typeface="Meiryo UI" panose="020B0604030504040204" pitchFamily="50" charset="-128"/>
                </a:defRPr>
              </a:lvl1pPr>
            </a:lstStyle>
            <a:p>
              <a:r>
                <a:rPr lang="en-US" altLang="ja-JP" dirty="0"/>
                <a:t>1</a:t>
              </a:r>
              <a:r>
                <a:rPr lang="ja-JP" altLang="en-US" dirty="0"/>
                <a:t>日に</a:t>
              </a:r>
              <a:r>
                <a:rPr lang="en-US" altLang="ja-JP" dirty="0"/>
                <a:t>1</a:t>
              </a:r>
              <a:r>
                <a:rPr lang="ja-JP" altLang="en-US" dirty="0"/>
                <a:t>回動く</a:t>
              </a:r>
              <a:endParaRPr lang="en-US" altLang="ja-JP" dirty="0"/>
            </a:p>
            <a:p>
              <a:endParaRPr lang="en-US" altLang="ja-JP" dirty="0"/>
            </a:p>
            <a:p>
              <a:r>
                <a:rPr lang="ja-JP" altLang="en-US" dirty="0"/>
                <a:t>データベースのバックアップデータを取る</a:t>
              </a:r>
              <a:endParaRPr lang="en-US" altLang="ja-JP" dirty="0"/>
            </a:p>
            <a:p>
              <a:r>
                <a:rPr lang="ja-JP" altLang="en-US" dirty="0"/>
                <a:t>バックアップデータをクラウドサービス（</a:t>
              </a:r>
              <a:r>
                <a:rPr lang="en-US" altLang="ja-JP" dirty="0"/>
                <a:t>AWS</a:t>
              </a:r>
              <a:r>
                <a:rPr lang="ja-JP" altLang="en-US" dirty="0"/>
                <a:t>）にアップする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3856145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74710-AD11-49D1-8C6F-55D84D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kumimoji="1" lang="ja-JP" altLang="en-US" dirty="0"/>
              <a:t>システムの構成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0D689DE7-01C5-44F3-A84B-F345703C3CF9}"/>
              </a:ext>
            </a:extLst>
          </p:cNvPr>
          <p:cNvSpPr txBox="1">
            <a:spLocks/>
          </p:cNvSpPr>
          <p:nvPr/>
        </p:nvSpPr>
        <p:spPr>
          <a:xfrm>
            <a:off x="1115568" y="1538224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外に設置した</a:t>
            </a:r>
            <a:r>
              <a:rPr lang="en-US" altLang="ja-JP" dirty="0" err="1"/>
              <a:t>Wio</a:t>
            </a:r>
            <a:r>
              <a:rPr lang="en-US" altLang="ja-JP" dirty="0"/>
              <a:t> Node</a:t>
            </a:r>
            <a:r>
              <a:rPr lang="ja-JP" altLang="en-US" dirty="0"/>
              <a:t>に自宅のラズパイが接続して記録</a:t>
            </a:r>
            <a:endParaRPr lang="en-US" altLang="ja-JP" dirty="0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ABE1024A-7429-425F-8985-68B54C34C29B}"/>
              </a:ext>
            </a:extLst>
          </p:cNvPr>
          <p:cNvSpPr/>
          <p:nvPr/>
        </p:nvSpPr>
        <p:spPr>
          <a:xfrm>
            <a:off x="2350898" y="3089560"/>
            <a:ext cx="2596200" cy="31769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algn="ctr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3C4F9485-52AB-4260-9406-41541DD280D4}"/>
              </a:ext>
            </a:extLst>
          </p:cNvPr>
          <p:cNvSpPr/>
          <p:nvPr/>
        </p:nvSpPr>
        <p:spPr>
          <a:xfrm>
            <a:off x="5091472" y="3072587"/>
            <a:ext cx="3137076" cy="317694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algn="ctr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1FDF58F1-F2B6-4460-8481-982079841B5E}"/>
              </a:ext>
            </a:extLst>
          </p:cNvPr>
          <p:cNvSpPr/>
          <p:nvPr/>
        </p:nvSpPr>
        <p:spPr>
          <a:xfrm>
            <a:off x="8382219" y="3072588"/>
            <a:ext cx="3137076" cy="317694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algn="ctr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ja-JP" altLang="en-US" dirty="0">
              <a:solidFill>
                <a:schemeClr val="tx1"/>
              </a:solidFill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23AA53A4-878E-432A-8F7A-0B55FF1061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1590" y="3516950"/>
            <a:ext cx="731519" cy="731519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B1F1E680-1C5D-4015-AEB3-47C3A28ED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448" y="3516950"/>
            <a:ext cx="731519" cy="731519"/>
          </a:xfrm>
          <a:prstGeom prst="rect">
            <a:avLst/>
          </a:prstGeom>
        </p:spPr>
      </p:pic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6B84F9E-1604-49CD-9941-26BBA72FF9FC}"/>
              </a:ext>
            </a:extLst>
          </p:cNvPr>
          <p:cNvSpPr txBox="1"/>
          <p:nvPr/>
        </p:nvSpPr>
        <p:spPr>
          <a:xfrm>
            <a:off x="2458339" y="3193328"/>
            <a:ext cx="646331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/>
              <a:t>電源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1E3F032-6704-4E8B-A9F3-9F7A89734697}"/>
              </a:ext>
            </a:extLst>
          </p:cNvPr>
          <p:cNvSpPr txBox="1"/>
          <p:nvPr/>
        </p:nvSpPr>
        <p:spPr>
          <a:xfrm>
            <a:off x="2561589" y="4197533"/>
            <a:ext cx="1082348" cy="4001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8</a:t>
            </a:r>
            <a:r>
              <a:rPr lang="ja-JP" altLang="en-US" sz="1000" dirty="0"/>
              <a:t>W</a:t>
            </a:r>
          </a:p>
          <a:p>
            <a:pPr>
              <a:defRPr/>
            </a:pPr>
            <a:r>
              <a:rPr lang="ja-JP" altLang="en-US" sz="1000" dirty="0"/>
              <a:t>ソーラーパネル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F04FAF2-60F8-4B28-9EBE-0D2B7E85B9AF}"/>
              </a:ext>
            </a:extLst>
          </p:cNvPr>
          <p:cNvSpPr txBox="1"/>
          <p:nvPr/>
        </p:nvSpPr>
        <p:spPr>
          <a:xfrm>
            <a:off x="3633913" y="4197533"/>
            <a:ext cx="1210588" cy="553998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sz="1000" dirty="0"/>
              <a:t>50ah</a:t>
            </a:r>
          </a:p>
          <a:p>
            <a:pPr>
              <a:defRPr/>
            </a:pPr>
            <a:r>
              <a:rPr lang="ja-JP" altLang="en-US" sz="1000" dirty="0"/>
              <a:t>ディープサイクル</a:t>
            </a:r>
            <a:endParaRPr lang="en-US" altLang="ja-JP" sz="1000" dirty="0"/>
          </a:p>
          <a:p>
            <a:pPr>
              <a:defRPr/>
            </a:pPr>
            <a:r>
              <a:rPr lang="ja-JP" altLang="en-US" sz="1000" dirty="0"/>
              <a:t>バッテリー</a:t>
            </a:r>
          </a:p>
        </p:txBody>
      </p:sp>
      <p:pic>
        <p:nvPicPr>
          <p:cNvPr id="54" name="図 53">
            <a:extLst>
              <a:ext uri="{FF2B5EF4-FFF2-40B4-BE49-F238E27FC236}">
                <a16:creationId xmlns:a16="http://schemas.microsoft.com/office/drawing/2014/main" id="{7A0BB0B8-7A13-4761-B8E2-D8F9DF3A1B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3110" y="3702709"/>
            <a:ext cx="360000" cy="360000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1C894A8-BA8E-4F9B-93AF-6D558783C75E}"/>
              </a:ext>
            </a:extLst>
          </p:cNvPr>
          <p:cNvSpPr txBox="1"/>
          <p:nvPr/>
        </p:nvSpPr>
        <p:spPr>
          <a:xfrm>
            <a:off x="5273688" y="3193328"/>
            <a:ext cx="1569660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/>
              <a:t>ハードウエア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B09A4D3-AEFA-4C85-88AA-4BC3F3691C1E}"/>
              </a:ext>
            </a:extLst>
          </p:cNvPr>
          <p:cNvSpPr txBox="1"/>
          <p:nvPr/>
        </p:nvSpPr>
        <p:spPr>
          <a:xfrm>
            <a:off x="5189793" y="4226217"/>
            <a:ext cx="752129" cy="246221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 err="1"/>
              <a:t>wio</a:t>
            </a:r>
            <a:r>
              <a:rPr lang="en-US" altLang="ja-JP" sz="1000" dirty="0"/>
              <a:t> node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EAE4C6F-9E31-4A56-9CD9-0AB521BC4122}"/>
              </a:ext>
            </a:extLst>
          </p:cNvPr>
          <p:cNvSpPr txBox="1"/>
          <p:nvPr/>
        </p:nvSpPr>
        <p:spPr>
          <a:xfrm>
            <a:off x="8564430" y="3193328"/>
            <a:ext cx="2464136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/>
              <a:t>ソフト</a:t>
            </a:r>
            <a:r>
              <a:rPr lang="en-US" altLang="ja-JP" dirty="0"/>
              <a:t>(</a:t>
            </a:r>
            <a:r>
              <a:rPr lang="ja-JP" altLang="en-US" dirty="0"/>
              <a:t>ミドル</a:t>
            </a:r>
            <a:r>
              <a:rPr lang="en-US" altLang="ja-JP" dirty="0"/>
              <a:t>)</a:t>
            </a:r>
            <a:r>
              <a:rPr lang="ja-JP" altLang="en-US" dirty="0"/>
              <a:t>ウエア</a:t>
            </a:r>
          </a:p>
        </p:txBody>
      </p:sp>
      <p:pic>
        <p:nvPicPr>
          <p:cNvPr id="67" name="図 66">
            <a:extLst>
              <a:ext uri="{FF2B5EF4-FFF2-40B4-BE49-F238E27FC236}">
                <a16:creationId xmlns:a16="http://schemas.microsoft.com/office/drawing/2014/main" id="{40F49CF1-2E19-41D7-8479-1E11BFE8D4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23807" y="3704753"/>
            <a:ext cx="904117" cy="643313"/>
          </a:xfrm>
          <a:prstGeom prst="rect">
            <a:avLst/>
          </a:prstGeom>
        </p:spPr>
      </p:pic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12A24C86-200F-4206-9322-4A1BA3D8F061}"/>
              </a:ext>
            </a:extLst>
          </p:cNvPr>
          <p:cNvSpPr txBox="1"/>
          <p:nvPr/>
        </p:nvSpPr>
        <p:spPr>
          <a:xfrm>
            <a:off x="8488392" y="4371957"/>
            <a:ext cx="974947" cy="4001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sz="1000" dirty="0"/>
              <a:t>Raspbian OS</a:t>
            </a:r>
          </a:p>
          <a:p>
            <a:pPr>
              <a:defRPr/>
            </a:pPr>
            <a:r>
              <a:rPr lang="ja-JP" altLang="en-US" sz="1000" dirty="0"/>
              <a:t>※OS</a:t>
            </a: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DDD64338-BDE9-4427-9CE3-C9A0ED6E96F3}"/>
              </a:ext>
            </a:extLst>
          </p:cNvPr>
          <p:cNvSpPr txBox="1"/>
          <p:nvPr/>
        </p:nvSpPr>
        <p:spPr>
          <a:xfrm>
            <a:off x="9554993" y="5598118"/>
            <a:ext cx="937511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Python</a:t>
            </a:r>
          </a:p>
          <a:p>
            <a:pPr>
              <a:defRPr/>
            </a:pPr>
            <a:r>
              <a:rPr lang="en-US" altLang="ja-JP" sz="1000" dirty="0"/>
              <a:t>※PGM</a:t>
            </a:r>
            <a:r>
              <a:rPr lang="ja-JP" altLang="en-US" sz="1000" dirty="0"/>
              <a:t>言語</a:t>
            </a:r>
            <a:endParaRPr lang="en-US" altLang="ja-JP" sz="1000" dirty="0"/>
          </a:p>
        </p:txBody>
      </p:sp>
      <p:sp>
        <p:nvSpPr>
          <p:cNvPr id="75" name="コンテンツ プレースホルダー 2">
            <a:extLst>
              <a:ext uri="{FF2B5EF4-FFF2-40B4-BE49-F238E27FC236}">
                <a16:creationId xmlns:a16="http://schemas.microsoft.com/office/drawing/2014/main" id="{0329A69B-77A2-4552-BF88-4F0B18519C73}"/>
              </a:ext>
            </a:extLst>
          </p:cNvPr>
          <p:cNvSpPr txBox="1">
            <a:spLocks/>
          </p:cNvSpPr>
          <p:nvPr/>
        </p:nvSpPr>
        <p:spPr>
          <a:xfrm>
            <a:off x="1115568" y="2523288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/>
              <a:t>■構成の概要</a:t>
            </a:r>
            <a:endParaRPr lang="en-US" altLang="ja-JP" sz="1800" dirty="0"/>
          </a:p>
        </p:txBody>
      </p:sp>
      <p:pic>
        <p:nvPicPr>
          <p:cNvPr id="30" name="図 29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D00A488-D664-4B61-BF2A-6F0182E4C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5942" y="3546492"/>
            <a:ext cx="718203" cy="625829"/>
          </a:xfrm>
          <a:prstGeom prst="rect">
            <a:avLst/>
          </a:prstGeom>
        </p:spPr>
      </p:pic>
      <p:pic>
        <p:nvPicPr>
          <p:cNvPr id="38" name="図 37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E106BE8E-AA16-47C7-9FA4-BCD82F183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153" y="3562660"/>
            <a:ext cx="889640" cy="707886"/>
          </a:xfrm>
          <a:prstGeom prst="rect">
            <a:avLst/>
          </a:prstGeom>
        </p:spPr>
      </p:pic>
      <p:pic>
        <p:nvPicPr>
          <p:cNvPr id="40" name="図 39" descr="回路, 電子機器 が含まれている画像&#10;&#10;自動的に生成された説明">
            <a:extLst>
              <a:ext uri="{FF2B5EF4-FFF2-40B4-BE49-F238E27FC236}">
                <a16:creationId xmlns:a16="http://schemas.microsoft.com/office/drawing/2014/main" id="{51CBDB94-ADCF-447D-B83B-70F1DE6DD1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850" y="3518330"/>
            <a:ext cx="912085" cy="707887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077EC55-8E01-47FC-B7D5-464031CC114D}"/>
              </a:ext>
            </a:extLst>
          </p:cNvPr>
          <p:cNvSpPr txBox="1"/>
          <p:nvPr/>
        </p:nvSpPr>
        <p:spPr>
          <a:xfrm>
            <a:off x="6227346" y="4197533"/>
            <a:ext cx="697627" cy="4001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Grove</a:t>
            </a:r>
          </a:p>
          <a:p>
            <a:pPr>
              <a:defRPr/>
            </a:pPr>
            <a:r>
              <a:rPr lang="ja-JP" altLang="en-US" sz="1000" dirty="0"/>
              <a:t>光センサ</a:t>
            </a:r>
            <a:endParaRPr lang="en-US" altLang="ja-JP" sz="1000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F993DE0-98C7-4A3D-AB49-4F55A20EA75A}"/>
              </a:ext>
            </a:extLst>
          </p:cNvPr>
          <p:cNvSpPr txBox="1"/>
          <p:nvPr/>
        </p:nvSpPr>
        <p:spPr>
          <a:xfrm>
            <a:off x="7181819" y="4197533"/>
            <a:ext cx="954107" cy="4001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 err="1"/>
              <a:t>Grobe</a:t>
            </a:r>
            <a:endParaRPr lang="en-US" altLang="ja-JP" sz="1000" dirty="0"/>
          </a:p>
          <a:p>
            <a:pPr>
              <a:defRPr/>
            </a:pPr>
            <a:r>
              <a:rPr lang="ja-JP" altLang="en-US" sz="1000" dirty="0"/>
              <a:t>温湿度センサ</a:t>
            </a:r>
            <a:endParaRPr lang="en-US" altLang="ja-JP" sz="1000" dirty="0"/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F363682C-E883-434F-957E-819A23885FDA}"/>
              </a:ext>
            </a:extLst>
          </p:cNvPr>
          <p:cNvCxnSpPr>
            <a:cxnSpLocks/>
          </p:cNvCxnSpPr>
          <p:nvPr/>
        </p:nvCxnSpPr>
        <p:spPr>
          <a:xfrm>
            <a:off x="1208791" y="4855885"/>
            <a:ext cx="709844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コンテンツ プレースホルダー 2">
            <a:extLst>
              <a:ext uri="{FF2B5EF4-FFF2-40B4-BE49-F238E27FC236}">
                <a16:creationId xmlns:a16="http://schemas.microsoft.com/office/drawing/2014/main" id="{8057A5A5-E513-474A-93B3-56CCED948204}"/>
              </a:ext>
            </a:extLst>
          </p:cNvPr>
          <p:cNvSpPr txBox="1">
            <a:spLocks/>
          </p:cNvSpPr>
          <p:nvPr/>
        </p:nvSpPr>
        <p:spPr>
          <a:xfrm>
            <a:off x="1346289" y="3477555"/>
            <a:ext cx="914096" cy="876137"/>
          </a:xfrm>
          <a:prstGeom prst="rect">
            <a:avLst/>
          </a:prstGeom>
        </p:spPr>
        <p:txBody>
          <a:bodyPr wrap="none" lIns="109728" tIns="109728" rIns="109728" bIns="9144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/>
              <a:t>外</a:t>
            </a:r>
            <a:endParaRPr lang="en-US" altLang="ja-JP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200" dirty="0"/>
              <a:t>(</a:t>
            </a:r>
            <a:r>
              <a:rPr lang="ja-JP" altLang="en-US" sz="1200" dirty="0"/>
              <a:t>センサ</a:t>
            </a:r>
            <a:r>
              <a:rPr lang="en-US" altLang="ja-JP" sz="1200" dirty="0"/>
              <a:t>)</a:t>
            </a:r>
          </a:p>
        </p:txBody>
      </p:sp>
      <p:sp>
        <p:nvSpPr>
          <p:cNvPr id="118" name="コンテンツ プレースホルダー 2">
            <a:extLst>
              <a:ext uri="{FF2B5EF4-FFF2-40B4-BE49-F238E27FC236}">
                <a16:creationId xmlns:a16="http://schemas.microsoft.com/office/drawing/2014/main" id="{043BE89E-17B0-4D6F-912F-E3DDA69F30FA}"/>
              </a:ext>
            </a:extLst>
          </p:cNvPr>
          <p:cNvSpPr txBox="1">
            <a:spLocks/>
          </p:cNvSpPr>
          <p:nvPr/>
        </p:nvSpPr>
        <p:spPr>
          <a:xfrm>
            <a:off x="1326822" y="4958615"/>
            <a:ext cx="721736" cy="521681"/>
          </a:xfrm>
          <a:prstGeom prst="rect">
            <a:avLst/>
          </a:prstGeom>
        </p:spPr>
        <p:txBody>
          <a:bodyPr wrap="none" lIns="109728" tIns="109728" rIns="109728" bIns="91440"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800" dirty="0"/>
              <a:t>自宅</a:t>
            </a:r>
            <a:endParaRPr lang="en-US" altLang="ja-JP" sz="1800" dirty="0"/>
          </a:p>
        </p:txBody>
      </p:sp>
      <p:pic>
        <p:nvPicPr>
          <p:cNvPr id="120" name="図 119" descr="図形 が含まれている画像&#10;&#10;自動的に生成された説明">
            <a:extLst>
              <a:ext uri="{FF2B5EF4-FFF2-40B4-BE49-F238E27FC236}">
                <a16:creationId xmlns:a16="http://schemas.microsoft.com/office/drawing/2014/main" id="{91A5C55D-B4DD-4568-A7A5-2824EC994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4797" y="3699976"/>
            <a:ext cx="865361" cy="570704"/>
          </a:xfrm>
          <a:prstGeom prst="rect">
            <a:avLst/>
          </a:prstGeom>
        </p:spPr>
      </p:pic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8157134F-539E-4570-87C5-84097DDB42F1}"/>
              </a:ext>
            </a:extLst>
          </p:cNvPr>
          <p:cNvSpPr txBox="1"/>
          <p:nvPr/>
        </p:nvSpPr>
        <p:spPr>
          <a:xfrm>
            <a:off x="9458721" y="4370685"/>
            <a:ext cx="937511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Maria DB</a:t>
            </a:r>
          </a:p>
          <a:p>
            <a:pPr>
              <a:defRPr/>
            </a:pPr>
            <a:r>
              <a:rPr lang="en-US" altLang="ja-JP" sz="1000" dirty="0"/>
              <a:t>※</a:t>
            </a:r>
            <a:r>
              <a:rPr lang="ja-JP" altLang="en-US" sz="1000" dirty="0"/>
              <a:t>ﾃﾞｰﾀﾍﾞｰｽ</a:t>
            </a:r>
            <a:endParaRPr lang="en-US" altLang="ja-JP" sz="1000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B6D983E-0FBB-4321-8A7B-A275F84D95E2}"/>
              </a:ext>
            </a:extLst>
          </p:cNvPr>
          <p:cNvCxnSpPr>
            <a:cxnSpLocks/>
          </p:cNvCxnSpPr>
          <p:nvPr/>
        </p:nvCxnSpPr>
        <p:spPr>
          <a:xfrm>
            <a:off x="8307237" y="3001992"/>
            <a:ext cx="0" cy="18546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図 12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0D055F5C-8434-4D55-B095-E34A828F81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090" y="5075786"/>
            <a:ext cx="937587" cy="629254"/>
          </a:xfrm>
          <a:prstGeom prst="rect">
            <a:avLst/>
          </a:prstGeom>
        </p:spPr>
      </p:pic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DB180F9F-2B57-42FC-8652-12A33D9785F0}"/>
              </a:ext>
            </a:extLst>
          </p:cNvPr>
          <p:cNvSpPr txBox="1"/>
          <p:nvPr/>
        </p:nvSpPr>
        <p:spPr>
          <a:xfrm>
            <a:off x="6111410" y="5700355"/>
            <a:ext cx="971741" cy="4001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Raspberry Pi</a:t>
            </a:r>
          </a:p>
          <a:p>
            <a:pPr>
              <a:defRPr/>
            </a:pPr>
            <a:r>
              <a:rPr lang="en-US" altLang="ja-JP" sz="1000" dirty="0"/>
              <a:t>4B</a:t>
            </a:r>
            <a:endParaRPr lang="ja-JP" altLang="en-US" sz="10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CEBCBB2C-90A4-4E86-BA6A-83D957F991CF}"/>
              </a:ext>
            </a:extLst>
          </p:cNvPr>
          <p:cNvSpPr txBox="1"/>
          <p:nvPr/>
        </p:nvSpPr>
        <p:spPr>
          <a:xfrm>
            <a:off x="8495442" y="5606155"/>
            <a:ext cx="937511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PHP</a:t>
            </a:r>
          </a:p>
          <a:p>
            <a:pPr>
              <a:defRPr/>
            </a:pPr>
            <a:r>
              <a:rPr lang="en-US" altLang="ja-JP" sz="1000" dirty="0"/>
              <a:t>※PGM</a:t>
            </a:r>
            <a:r>
              <a:rPr lang="ja-JP" altLang="en-US" sz="1000" dirty="0"/>
              <a:t>言語</a:t>
            </a:r>
            <a:endParaRPr lang="en-US" altLang="ja-JP" sz="1000" dirty="0"/>
          </a:p>
        </p:txBody>
      </p:sp>
      <p:pic>
        <p:nvPicPr>
          <p:cNvPr id="43" name="図 42" descr="ロゴ&#10;&#10;自動的に生成された説明">
            <a:extLst>
              <a:ext uri="{FF2B5EF4-FFF2-40B4-BE49-F238E27FC236}">
                <a16:creationId xmlns:a16="http://schemas.microsoft.com/office/drawing/2014/main" id="{56F687B4-8FA3-4E3A-9C16-A7CD10FB72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8945" y="5075786"/>
            <a:ext cx="770504" cy="38764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87AEEB6-80EF-4A50-948A-39F39657F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3233" y="3695257"/>
            <a:ext cx="770504" cy="627617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B2CE11E3-B283-4982-8382-A6FFA4E2C7D5}"/>
              </a:ext>
            </a:extLst>
          </p:cNvPr>
          <p:cNvSpPr txBox="1"/>
          <p:nvPr/>
        </p:nvSpPr>
        <p:spPr>
          <a:xfrm>
            <a:off x="10537755" y="4370685"/>
            <a:ext cx="937511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ja-JP" sz="1000" dirty="0"/>
              <a:t>Amazon</a:t>
            </a:r>
            <a:r>
              <a:rPr lang="ja-JP" altLang="en-US" sz="1000" dirty="0"/>
              <a:t> </a:t>
            </a:r>
            <a:r>
              <a:rPr lang="en-US" altLang="ja-JP" sz="1000" dirty="0"/>
              <a:t>S3</a:t>
            </a:r>
          </a:p>
          <a:p>
            <a:pPr>
              <a:defRPr/>
            </a:pPr>
            <a:r>
              <a:rPr lang="en-US" altLang="ja-JP" sz="1000" dirty="0"/>
              <a:t>※</a:t>
            </a:r>
            <a:r>
              <a:rPr lang="ja-JP" altLang="en-US" sz="1000" dirty="0"/>
              <a:t>格納先</a:t>
            </a:r>
            <a:endParaRPr lang="en-US" altLang="ja-JP" sz="10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5584BA1-26C2-42F1-A860-A1AA566874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3882" y="5046332"/>
            <a:ext cx="532584" cy="4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3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 descr="座る, 籠 が含まれている画像&#10;&#10;自動的に生成された説明">
            <a:extLst>
              <a:ext uri="{FF2B5EF4-FFF2-40B4-BE49-F238E27FC236}">
                <a16:creationId xmlns:a16="http://schemas.microsoft.com/office/drawing/2014/main" id="{0153E9EB-AF5D-4730-8E52-BC45B21B7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05" y="2105360"/>
            <a:ext cx="4160742" cy="1872334"/>
          </a:xfrm>
          <a:prstGeom prst="rect">
            <a:avLst/>
          </a:prstGeom>
        </p:spPr>
      </p:pic>
      <p:pic>
        <p:nvPicPr>
          <p:cNvPr id="56" name="図 55" descr="人の手&#10;&#10;低い精度で自動的に生成された説明">
            <a:extLst>
              <a:ext uri="{FF2B5EF4-FFF2-40B4-BE49-F238E27FC236}">
                <a16:creationId xmlns:a16="http://schemas.microsoft.com/office/drawing/2014/main" id="{4AFFA043-37E4-472B-BE74-9CCF3163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171" y="2105360"/>
            <a:ext cx="4160742" cy="1872334"/>
          </a:xfrm>
          <a:prstGeom prst="rect">
            <a:avLst/>
          </a:prstGeom>
        </p:spPr>
      </p:pic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B5565AD5-875A-4D33-900F-B95FBF671BA2}"/>
              </a:ext>
            </a:extLst>
          </p:cNvPr>
          <p:cNvSpPr/>
          <p:nvPr/>
        </p:nvSpPr>
        <p:spPr>
          <a:xfrm>
            <a:off x="4954529" y="2781845"/>
            <a:ext cx="552740" cy="465861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吹き出し: 線 57">
            <a:extLst>
              <a:ext uri="{FF2B5EF4-FFF2-40B4-BE49-F238E27FC236}">
                <a16:creationId xmlns:a16="http://schemas.microsoft.com/office/drawing/2014/main" id="{A7EB9849-A496-4E2B-88BC-80EB3155DBCB}"/>
              </a:ext>
            </a:extLst>
          </p:cNvPr>
          <p:cNvSpPr/>
          <p:nvPr/>
        </p:nvSpPr>
        <p:spPr>
          <a:xfrm>
            <a:off x="5530512" y="2521605"/>
            <a:ext cx="907621" cy="276999"/>
          </a:xfrm>
          <a:prstGeom prst="borderCallout1">
            <a:avLst>
              <a:gd name="adj1" fmla="val 32224"/>
              <a:gd name="adj2" fmla="val -5399"/>
              <a:gd name="adj3" fmla="val 129342"/>
              <a:gd name="adj4" fmla="val -28554"/>
            </a:avLst>
          </a:prstGeom>
          <a:solidFill>
            <a:srgbClr val="0000FF">
              <a:alpha val="50196"/>
            </a:srgbClr>
          </a:solidFill>
          <a:ln w="19050">
            <a:solidFill>
              <a:srgbClr val="0000F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Wio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Node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9" name="四角形: 角を丸くする 58">
            <a:extLst>
              <a:ext uri="{FF2B5EF4-FFF2-40B4-BE49-F238E27FC236}">
                <a16:creationId xmlns:a16="http://schemas.microsoft.com/office/drawing/2014/main" id="{AB6EAEA9-60C5-496E-AD78-DC7F0F7D6251}"/>
              </a:ext>
            </a:extLst>
          </p:cNvPr>
          <p:cNvSpPr/>
          <p:nvPr/>
        </p:nvSpPr>
        <p:spPr>
          <a:xfrm>
            <a:off x="9696968" y="2798692"/>
            <a:ext cx="753536" cy="63509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吹き出し: 線 59">
            <a:extLst>
              <a:ext uri="{FF2B5EF4-FFF2-40B4-BE49-F238E27FC236}">
                <a16:creationId xmlns:a16="http://schemas.microsoft.com/office/drawing/2014/main" id="{991B0676-A800-4A75-9E81-B6D3C0684447}"/>
              </a:ext>
            </a:extLst>
          </p:cNvPr>
          <p:cNvSpPr/>
          <p:nvPr/>
        </p:nvSpPr>
        <p:spPr>
          <a:xfrm>
            <a:off x="10500729" y="2582920"/>
            <a:ext cx="704039" cy="276999"/>
          </a:xfrm>
          <a:prstGeom prst="borderCallout1">
            <a:avLst>
              <a:gd name="adj1" fmla="val 32224"/>
              <a:gd name="adj2" fmla="val -5399"/>
              <a:gd name="adj3" fmla="val 129342"/>
              <a:gd name="adj4" fmla="val -28554"/>
            </a:avLst>
          </a:prstGeom>
          <a:solidFill>
            <a:srgbClr val="0000FF">
              <a:alpha val="50196"/>
            </a:srgbClr>
          </a:solidFill>
          <a:ln w="19050">
            <a:solidFill>
              <a:srgbClr val="0000F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光センサ</a:t>
            </a:r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1B65B880-5475-489D-ADE5-C84977B8A1A8}"/>
              </a:ext>
            </a:extLst>
          </p:cNvPr>
          <p:cNvSpPr/>
          <p:nvPr/>
        </p:nvSpPr>
        <p:spPr>
          <a:xfrm>
            <a:off x="8842982" y="2811565"/>
            <a:ext cx="753536" cy="635096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吹き出し: 線 62">
            <a:extLst>
              <a:ext uri="{FF2B5EF4-FFF2-40B4-BE49-F238E27FC236}">
                <a16:creationId xmlns:a16="http://schemas.microsoft.com/office/drawing/2014/main" id="{5DF6DF16-8551-4CC4-8017-1BE649EE7AD3}"/>
              </a:ext>
            </a:extLst>
          </p:cNvPr>
          <p:cNvSpPr/>
          <p:nvPr/>
        </p:nvSpPr>
        <p:spPr>
          <a:xfrm>
            <a:off x="7677278" y="3503560"/>
            <a:ext cx="1165704" cy="276999"/>
          </a:xfrm>
          <a:prstGeom prst="borderCallout1">
            <a:avLst>
              <a:gd name="adj1" fmla="val 12968"/>
              <a:gd name="adj2" fmla="val 85516"/>
              <a:gd name="adj3" fmla="val -60471"/>
              <a:gd name="adj4" fmla="val 105998"/>
            </a:avLst>
          </a:prstGeom>
          <a:solidFill>
            <a:srgbClr val="0000FF">
              <a:alpha val="50196"/>
            </a:srgbClr>
          </a:solidFill>
          <a:ln w="19050">
            <a:solidFill>
              <a:srgbClr val="0000F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気温湿度センサ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2A7D905-B559-496A-AB13-C8CDF7C2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外センサーの構成例</a:t>
            </a: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D6D6430D-72A5-4A7F-8633-0146AA592949}"/>
              </a:ext>
            </a:extLst>
          </p:cNvPr>
          <p:cNvSpPr txBox="1">
            <a:spLocks/>
          </p:cNvSpPr>
          <p:nvPr/>
        </p:nvSpPr>
        <p:spPr>
          <a:xfrm>
            <a:off x="1115568" y="1538224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ja-JP" dirty="0"/>
          </a:p>
        </p:txBody>
      </p:sp>
      <p:sp>
        <p:nvSpPr>
          <p:cNvPr id="74" name="コンテンツ プレースホルダー 2">
            <a:extLst>
              <a:ext uri="{FF2B5EF4-FFF2-40B4-BE49-F238E27FC236}">
                <a16:creationId xmlns:a16="http://schemas.microsoft.com/office/drawing/2014/main" id="{8B4FD137-2F89-4A68-B439-5130836CB4F0}"/>
              </a:ext>
            </a:extLst>
          </p:cNvPr>
          <p:cNvSpPr txBox="1">
            <a:spLocks/>
          </p:cNvSpPr>
          <p:nvPr/>
        </p:nvSpPr>
        <p:spPr>
          <a:xfrm>
            <a:off x="3720498" y="4125022"/>
            <a:ext cx="7881415" cy="2184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08000" tIns="72000" rIns="108000" bIns="7200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ysClr val="windowText" lastClr="000000"/>
                </a:solidFill>
              </a:rPr>
              <a:t>外のセンサの電源は電気柵で利用する</a:t>
            </a:r>
            <a:r>
              <a:rPr lang="en-US" altLang="ja-JP" sz="1600" dirty="0">
                <a:solidFill>
                  <a:sysClr val="windowText" lastClr="000000"/>
                </a:solidFill>
              </a:rPr>
              <a:t>12v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電源を流用</a:t>
            </a:r>
            <a:endParaRPr lang="en-US" altLang="ja-JP" sz="1600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dirty="0">
                <a:solidFill>
                  <a:sysClr val="windowText" lastClr="000000"/>
                </a:solidFill>
              </a:rPr>
              <a:t>12v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電源から</a:t>
            </a:r>
            <a:r>
              <a:rPr lang="en-US" altLang="ja-JP" sz="1600" dirty="0">
                <a:solidFill>
                  <a:sysClr val="windowText" lastClr="000000"/>
                </a:solidFill>
              </a:rPr>
              <a:t>5v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電源に変換のうえ</a:t>
            </a:r>
            <a:r>
              <a:rPr lang="en-US" altLang="ja-JP" sz="1600" dirty="0" err="1">
                <a:solidFill>
                  <a:sysClr val="windowText" lastClr="000000"/>
                </a:solidFill>
              </a:rPr>
              <a:t>WioNode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に</a:t>
            </a:r>
            <a:r>
              <a:rPr lang="en-US" altLang="ja-JP" sz="1600" dirty="0" err="1">
                <a:solidFill>
                  <a:sysClr val="windowText" lastClr="000000"/>
                </a:solidFill>
              </a:rPr>
              <a:t>microUSB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経由で給電</a:t>
            </a:r>
            <a:endParaRPr lang="en-US" altLang="ja-JP" sz="1600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dirty="0" err="1">
                <a:solidFill>
                  <a:sysClr val="windowText" lastClr="000000"/>
                </a:solidFill>
              </a:rPr>
              <a:t>WioNode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の消費電力は</a:t>
            </a:r>
            <a:r>
              <a:rPr lang="en-US" altLang="ja-JP" sz="1600" dirty="0">
                <a:solidFill>
                  <a:sysClr val="windowText" lastClr="000000"/>
                </a:solidFill>
              </a:rPr>
              <a:t>60(mA/h) * 5(v)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を想定</a:t>
            </a:r>
            <a:endParaRPr lang="en-US" altLang="ja-JP" sz="1600" dirty="0">
              <a:solidFill>
                <a:sysClr val="windowText" lastClr="00000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ja-JP" sz="1600" dirty="0">
                <a:solidFill>
                  <a:sysClr val="windowText" lastClr="000000"/>
                </a:solidFill>
              </a:rPr>
              <a:t>1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日の消費電力は </a:t>
            </a:r>
            <a:r>
              <a:rPr lang="en-US" altLang="ja-JP" sz="1600" dirty="0">
                <a:solidFill>
                  <a:sysClr val="windowText" lastClr="000000"/>
                </a:solidFill>
              </a:rPr>
              <a:t>60(mA/h) * 5(v) * 24(h) = 7.2(w/d)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ja-JP" altLang="en-US" sz="1600" dirty="0">
                <a:solidFill>
                  <a:sysClr val="windowText" lastClr="000000"/>
                </a:solidFill>
              </a:rPr>
              <a:t>電気柵の消費電力と併せ、</a:t>
            </a:r>
            <a:r>
              <a:rPr lang="en-US" altLang="ja-JP" sz="1600" dirty="0">
                <a:solidFill>
                  <a:sysClr val="windowText" lastClr="000000"/>
                </a:solidFill>
              </a:rPr>
              <a:t>8(w/h)</a:t>
            </a:r>
            <a:r>
              <a:rPr lang="ja-JP" altLang="en-US" sz="1600" dirty="0">
                <a:solidFill>
                  <a:sysClr val="windowText" lastClr="000000"/>
                </a:solidFill>
              </a:rPr>
              <a:t>のソーラーパネルを採用した</a:t>
            </a:r>
            <a:endParaRPr lang="en-US" altLang="ja-JP" sz="1600" dirty="0">
              <a:solidFill>
                <a:sysClr val="windowText" lastClr="000000"/>
              </a:solidFill>
            </a:endParaRPr>
          </a:p>
        </p:txBody>
      </p:sp>
      <p:pic>
        <p:nvPicPr>
          <p:cNvPr id="14" name="図 13" descr="草, 屋外, ガーデン, 木 が含まれている画像&#10;&#10;自動的に生成された説明">
            <a:extLst>
              <a:ext uri="{FF2B5EF4-FFF2-40B4-BE49-F238E27FC236}">
                <a16:creationId xmlns:a16="http://schemas.microsoft.com/office/drawing/2014/main" id="{1AE5AA76-A3C0-41C2-BEEF-A458777E3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04" y="2119014"/>
            <a:ext cx="1691245" cy="3758322"/>
          </a:xfrm>
          <a:prstGeom prst="rect">
            <a:avLst/>
          </a:prstGeom>
        </p:spPr>
      </p:pic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AC72EAF3-CB8D-4D38-9403-C2761239DD67}"/>
              </a:ext>
            </a:extLst>
          </p:cNvPr>
          <p:cNvSpPr/>
          <p:nvPr/>
        </p:nvSpPr>
        <p:spPr>
          <a:xfrm>
            <a:off x="1883099" y="3991348"/>
            <a:ext cx="534817" cy="7062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吹き出し: 線 64">
            <a:extLst>
              <a:ext uri="{FF2B5EF4-FFF2-40B4-BE49-F238E27FC236}">
                <a16:creationId xmlns:a16="http://schemas.microsoft.com/office/drawing/2014/main" id="{7AB334D1-EB6B-43F6-A820-9138E54411B2}"/>
              </a:ext>
            </a:extLst>
          </p:cNvPr>
          <p:cNvSpPr/>
          <p:nvPr/>
        </p:nvSpPr>
        <p:spPr>
          <a:xfrm>
            <a:off x="2564086" y="4559053"/>
            <a:ext cx="737702" cy="276999"/>
          </a:xfrm>
          <a:prstGeom prst="borderCallout1">
            <a:avLst>
              <a:gd name="adj1" fmla="val 29265"/>
              <a:gd name="adj2" fmla="val -6165"/>
              <a:gd name="adj3" fmla="val -51431"/>
              <a:gd name="adj4" fmla="val -29359"/>
            </a:avLst>
          </a:prstGeom>
          <a:solidFill>
            <a:srgbClr val="FF0000">
              <a:alpha val="50196"/>
            </a:srgbClr>
          </a:solidFill>
          <a:ln w="19050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バッテリー</a:t>
            </a:r>
          </a:p>
        </p:txBody>
      </p:sp>
      <p:sp>
        <p:nvSpPr>
          <p:cNvPr id="71" name="四角形: 角を丸くする 70">
            <a:extLst>
              <a:ext uri="{FF2B5EF4-FFF2-40B4-BE49-F238E27FC236}">
                <a16:creationId xmlns:a16="http://schemas.microsoft.com/office/drawing/2014/main" id="{E3F40945-32BE-43D7-B68E-17455597D5F2}"/>
              </a:ext>
            </a:extLst>
          </p:cNvPr>
          <p:cNvSpPr/>
          <p:nvPr/>
        </p:nvSpPr>
        <p:spPr>
          <a:xfrm>
            <a:off x="1704784" y="2902523"/>
            <a:ext cx="813582" cy="3588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吹き出し: 線 71">
            <a:extLst>
              <a:ext uri="{FF2B5EF4-FFF2-40B4-BE49-F238E27FC236}">
                <a16:creationId xmlns:a16="http://schemas.microsoft.com/office/drawing/2014/main" id="{559C0504-455B-4C84-8429-05EB690C6E48}"/>
              </a:ext>
            </a:extLst>
          </p:cNvPr>
          <p:cNvSpPr/>
          <p:nvPr/>
        </p:nvSpPr>
        <p:spPr>
          <a:xfrm>
            <a:off x="2580754" y="3348173"/>
            <a:ext cx="1035861" cy="276999"/>
          </a:xfrm>
          <a:prstGeom prst="borderCallout1">
            <a:avLst>
              <a:gd name="adj1" fmla="val 29265"/>
              <a:gd name="adj2" fmla="val -6165"/>
              <a:gd name="adj3" fmla="val -51431"/>
              <a:gd name="adj4" fmla="val -29359"/>
            </a:avLst>
          </a:prstGeom>
          <a:solidFill>
            <a:srgbClr val="FF0000">
              <a:alpha val="50196"/>
            </a:srgbClr>
          </a:solidFill>
          <a:ln w="19050">
            <a:solidFill>
              <a:srgbClr val="FF0000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ソーラーパネル</a:t>
            </a:r>
          </a:p>
        </p:txBody>
      </p:sp>
      <p:sp>
        <p:nvSpPr>
          <p:cNvPr id="73" name="四角形: 角を丸くする 72">
            <a:extLst>
              <a:ext uri="{FF2B5EF4-FFF2-40B4-BE49-F238E27FC236}">
                <a16:creationId xmlns:a16="http://schemas.microsoft.com/office/drawing/2014/main" id="{FF9D4E9E-164A-4C06-9543-D66C4903F1EB}"/>
              </a:ext>
            </a:extLst>
          </p:cNvPr>
          <p:cNvSpPr/>
          <p:nvPr/>
        </p:nvSpPr>
        <p:spPr>
          <a:xfrm>
            <a:off x="1865176" y="3309037"/>
            <a:ext cx="552740" cy="465861"/>
          </a:xfrm>
          <a:prstGeom prst="round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6" name="吹き出し: 線 75">
            <a:extLst>
              <a:ext uri="{FF2B5EF4-FFF2-40B4-BE49-F238E27FC236}">
                <a16:creationId xmlns:a16="http://schemas.microsoft.com/office/drawing/2014/main" id="{5E809E1A-9235-46F3-8F10-FEE1183C130A}"/>
              </a:ext>
            </a:extLst>
          </p:cNvPr>
          <p:cNvSpPr/>
          <p:nvPr/>
        </p:nvSpPr>
        <p:spPr>
          <a:xfrm>
            <a:off x="2585700" y="3730315"/>
            <a:ext cx="907621" cy="276999"/>
          </a:xfrm>
          <a:prstGeom prst="borderCallout1">
            <a:avLst>
              <a:gd name="adj1" fmla="val 32224"/>
              <a:gd name="adj2" fmla="val -5399"/>
              <a:gd name="adj3" fmla="val -29111"/>
              <a:gd name="adj4" fmla="val -30569"/>
            </a:avLst>
          </a:prstGeom>
          <a:solidFill>
            <a:srgbClr val="0000FF">
              <a:alpha val="50196"/>
            </a:srgbClr>
          </a:solidFill>
          <a:ln w="19050">
            <a:solidFill>
              <a:srgbClr val="0000FF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US" altLang="ja-JP" sz="120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Wio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 Node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284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四角形: 角を丸くする 179">
            <a:extLst>
              <a:ext uri="{FF2B5EF4-FFF2-40B4-BE49-F238E27FC236}">
                <a16:creationId xmlns:a16="http://schemas.microsoft.com/office/drawing/2014/main" id="{4DBBFBB7-F133-4308-873E-532BD3EA983C}"/>
              </a:ext>
            </a:extLst>
          </p:cNvPr>
          <p:cNvSpPr/>
          <p:nvPr/>
        </p:nvSpPr>
        <p:spPr>
          <a:xfrm>
            <a:off x="6333297" y="2274565"/>
            <a:ext cx="5212964" cy="4445022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四角形: 角を丸くする 178">
            <a:extLst>
              <a:ext uri="{FF2B5EF4-FFF2-40B4-BE49-F238E27FC236}">
                <a16:creationId xmlns:a16="http://schemas.microsoft.com/office/drawing/2014/main" id="{8EDEE66E-5AD5-4107-9864-2506DBC4D44D}"/>
              </a:ext>
            </a:extLst>
          </p:cNvPr>
          <p:cNvSpPr/>
          <p:nvPr/>
        </p:nvSpPr>
        <p:spPr>
          <a:xfrm>
            <a:off x="901700" y="2274565"/>
            <a:ext cx="5212964" cy="4445022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74710-AD11-49D1-8C6F-55D84D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kumimoji="1" lang="ja-JP" altLang="en-US" dirty="0"/>
              <a:t>機能概要とフロー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0D689DE7-01C5-44F3-A84B-F345703C3CF9}"/>
              </a:ext>
            </a:extLst>
          </p:cNvPr>
          <p:cNvSpPr txBox="1">
            <a:spLocks/>
          </p:cNvSpPr>
          <p:nvPr/>
        </p:nvSpPr>
        <p:spPr>
          <a:xfrm>
            <a:off x="1115568" y="1538224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センサ値記録と表示、その他機能の</a:t>
            </a:r>
            <a:r>
              <a:rPr lang="en-US" altLang="ja-JP" dirty="0"/>
              <a:t>3</a:t>
            </a:r>
            <a:r>
              <a:rPr lang="ja-JP" altLang="en-US" dirty="0"/>
              <a:t>つの機能群で構成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8A6B485-0BDE-49D0-AD41-D5478C62CAF9}"/>
              </a:ext>
            </a:extLst>
          </p:cNvPr>
          <p:cNvSpPr/>
          <p:nvPr/>
        </p:nvSpPr>
        <p:spPr>
          <a:xfrm>
            <a:off x="1359695" y="2561514"/>
            <a:ext cx="3897086" cy="1903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【</a:t>
            </a:r>
            <a:r>
              <a:rPr kumimoji="1" lang="ja-JP" altLang="en-US" sz="1200" dirty="0">
                <a:solidFill>
                  <a:schemeClr val="tx1"/>
                </a:solidFill>
              </a:rPr>
              <a:t>センサ値</a:t>
            </a:r>
            <a:r>
              <a:rPr lang="ja-JP" altLang="en-US" sz="1200" dirty="0">
                <a:solidFill>
                  <a:schemeClr val="tx1"/>
                </a:solidFill>
              </a:rPr>
              <a:t>取得・記録</a:t>
            </a:r>
            <a:r>
              <a:rPr lang="en-US" altLang="ja-JP" sz="12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　■繰り返し頻度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</a:t>
            </a:r>
            <a:r>
              <a:rPr lang="en-US" altLang="ja-JP" sz="1200" dirty="0">
                <a:solidFill>
                  <a:schemeClr val="tx1"/>
                </a:solidFill>
              </a:rPr>
              <a:t>5</a:t>
            </a:r>
            <a:r>
              <a:rPr lang="ja-JP" altLang="en-US" sz="1200" dirty="0">
                <a:solidFill>
                  <a:schemeClr val="tx1"/>
                </a:solidFill>
              </a:rPr>
              <a:t>分</a:t>
            </a:r>
            <a:r>
              <a:rPr lang="en-US" altLang="ja-JP" sz="1200" dirty="0">
                <a:solidFill>
                  <a:schemeClr val="tx1"/>
                </a:solidFill>
              </a:rPr>
              <a:t>/1</a:t>
            </a:r>
            <a:r>
              <a:rPr lang="ja-JP" altLang="en-US" sz="1200" dirty="0">
                <a:solidFill>
                  <a:schemeClr val="tx1"/>
                </a:solidFill>
              </a:rPr>
              <a:t>回</a:t>
            </a:r>
            <a:endParaRPr lang="en-US" altLang="ja-JP" sz="1200" dirty="0">
              <a:solidFill>
                <a:schemeClr val="tx1"/>
              </a:solidFill>
            </a:endParaRPr>
          </a:p>
          <a:p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1" name="図 4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AE61F82-6634-432F-8962-13A72ECE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483" y="3225764"/>
            <a:ext cx="379617" cy="330791"/>
          </a:xfrm>
          <a:prstGeom prst="rect">
            <a:avLst/>
          </a:prstGeom>
        </p:spPr>
      </p:pic>
      <p:pic>
        <p:nvPicPr>
          <p:cNvPr id="49" name="図 48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DB9EE2C-A873-4A66-8894-E56FCAA22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75" y="2627823"/>
            <a:ext cx="583999" cy="391946"/>
          </a:xfrm>
          <a:prstGeom prst="rect">
            <a:avLst/>
          </a:prstGeom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D55113B5-9F14-4C7E-B365-7C28642B2844}"/>
              </a:ext>
            </a:extLst>
          </p:cNvPr>
          <p:cNvSpPr/>
          <p:nvPr/>
        </p:nvSpPr>
        <p:spPr>
          <a:xfrm>
            <a:off x="1702494" y="3721314"/>
            <a:ext cx="1130300" cy="5064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WioNode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接続・値取得</a:t>
            </a:r>
          </a:p>
        </p:txBody>
      </p:sp>
      <p:pic>
        <p:nvPicPr>
          <p:cNvPr id="59" name="図 58" descr="ロゴ&#10;&#10;自動的に生成された説明">
            <a:extLst>
              <a:ext uri="{FF2B5EF4-FFF2-40B4-BE49-F238E27FC236}">
                <a16:creationId xmlns:a16="http://schemas.microsoft.com/office/drawing/2014/main" id="{827850E7-E8AA-4D55-B128-DABF6D518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518" y="3670392"/>
            <a:ext cx="356095" cy="179154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AEA815A-E026-4C2B-BC85-BE4C18B13C1D}"/>
              </a:ext>
            </a:extLst>
          </p:cNvPr>
          <p:cNvCxnSpPr>
            <a:cxnSpLocks/>
            <a:stCxn id="41" idx="2"/>
            <a:endCxn id="57" idx="0"/>
          </p:cNvCxnSpPr>
          <p:nvPr/>
        </p:nvCxnSpPr>
        <p:spPr>
          <a:xfrm flipH="1">
            <a:off x="2267644" y="3556555"/>
            <a:ext cx="8648" cy="1647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1AB35AF-E093-44CB-B70E-ACAF0DD27441}"/>
              </a:ext>
            </a:extLst>
          </p:cNvPr>
          <p:cNvGrpSpPr/>
          <p:nvPr/>
        </p:nvGrpSpPr>
        <p:grpSpPr>
          <a:xfrm>
            <a:off x="4451129" y="3759046"/>
            <a:ext cx="594360" cy="442113"/>
            <a:chOff x="4197787" y="4881779"/>
            <a:chExt cx="594360" cy="442113"/>
          </a:xfrm>
        </p:grpSpPr>
        <p:sp>
          <p:nvSpPr>
            <p:cNvPr id="12" name="フローチャート: 磁気ディスク 11">
              <a:extLst>
                <a:ext uri="{FF2B5EF4-FFF2-40B4-BE49-F238E27FC236}">
                  <a16:creationId xmlns:a16="http://schemas.microsoft.com/office/drawing/2014/main" id="{3B9AD696-E07A-4106-A5C6-87F06F89C8F6}"/>
                </a:ext>
              </a:extLst>
            </p:cNvPr>
            <p:cNvSpPr/>
            <p:nvPr/>
          </p:nvSpPr>
          <p:spPr>
            <a:xfrm>
              <a:off x="4197787" y="4881779"/>
              <a:ext cx="594360" cy="442113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60" name="図 59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227ABAA2-A842-45A8-92D8-C782854C7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775" y="5048966"/>
              <a:ext cx="375046" cy="247342"/>
            </a:xfrm>
            <a:prstGeom prst="rect">
              <a:avLst/>
            </a:prstGeom>
          </p:spPr>
        </p:pic>
      </p:grp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54DD45A8-6B3F-43BE-98CF-0CE7B0150017}"/>
              </a:ext>
            </a:extLst>
          </p:cNvPr>
          <p:cNvCxnSpPr>
            <a:cxnSpLocks/>
            <a:stCxn id="57" idx="3"/>
            <a:endCxn id="70" idx="1"/>
          </p:cNvCxnSpPr>
          <p:nvPr/>
        </p:nvCxnSpPr>
        <p:spPr>
          <a:xfrm>
            <a:off x="2832794" y="3974560"/>
            <a:ext cx="322137" cy="28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CB56A464-7D02-4BD7-BC3C-766E2777732D}"/>
              </a:ext>
            </a:extLst>
          </p:cNvPr>
          <p:cNvSpPr/>
          <p:nvPr/>
        </p:nvSpPr>
        <p:spPr>
          <a:xfrm>
            <a:off x="3154931" y="3724134"/>
            <a:ext cx="927518" cy="5064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センサ値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記録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D8D77B43-57C4-4322-932F-E1B717A397F8}"/>
              </a:ext>
            </a:extLst>
          </p:cNvPr>
          <p:cNvCxnSpPr>
            <a:cxnSpLocks/>
            <a:stCxn id="70" idx="3"/>
            <a:endCxn id="12" idx="2"/>
          </p:cNvCxnSpPr>
          <p:nvPr/>
        </p:nvCxnSpPr>
        <p:spPr>
          <a:xfrm>
            <a:off x="4082449" y="3977380"/>
            <a:ext cx="368680" cy="272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図 73" descr="ロゴ&#10;&#10;自動的に生成された説明">
            <a:extLst>
              <a:ext uri="{FF2B5EF4-FFF2-40B4-BE49-F238E27FC236}">
                <a16:creationId xmlns:a16="http://schemas.microsoft.com/office/drawing/2014/main" id="{F874295C-B2C5-41F7-AA4B-E12137924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777" y="3671546"/>
            <a:ext cx="356095" cy="179154"/>
          </a:xfrm>
          <a:prstGeom prst="rect">
            <a:avLst/>
          </a:prstGeom>
        </p:spPr>
      </p:pic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980F989-7C62-41F5-8014-B59CE88504D8}"/>
              </a:ext>
            </a:extLst>
          </p:cNvPr>
          <p:cNvSpPr/>
          <p:nvPr/>
        </p:nvSpPr>
        <p:spPr>
          <a:xfrm>
            <a:off x="1356347" y="4600856"/>
            <a:ext cx="3900434" cy="1903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【</a:t>
            </a:r>
            <a:r>
              <a:rPr kumimoji="1" lang="ja-JP" altLang="en-US" sz="1200" dirty="0">
                <a:solidFill>
                  <a:schemeClr val="tx1"/>
                </a:solidFill>
              </a:rPr>
              <a:t>センサ値集計</a:t>
            </a:r>
            <a:r>
              <a:rPr lang="ja-JP" altLang="en-US" sz="1200" dirty="0">
                <a:solidFill>
                  <a:schemeClr val="tx1"/>
                </a:solidFill>
              </a:rPr>
              <a:t>・記録</a:t>
            </a:r>
            <a:r>
              <a:rPr lang="en-US" altLang="ja-JP" sz="12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　■繰り返し頻度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時間単位：</a:t>
            </a:r>
            <a:r>
              <a:rPr lang="en-US" altLang="ja-JP" sz="1200" dirty="0">
                <a:solidFill>
                  <a:schemeClr val="tx1"/>
                </a:solidFill>
              </a:rPr>
              <a:t>1</a:t>
            </a:r>
            <a:r>
              <a:rPr lang="ja-JP" altLang="en-US" sz="1200" dirty="0">
                <a:solidFill>
                  <a:schemeClr val="tx1"/>
                </a:solidFill>
              </a:rPr>
              <a:t>時間</a:t>
            </a:r>
            <a:r>
              <a:rPr lang="en-US" altLang="ja-JP" sz="1200" dirty="0">
                <a:solidFill>
                  <a:schemeClr val="tx1"/>
                </a:solidFill>
              </a:rPr>
              <a:t>/1</a:t>
            </a:r>
            <a:r>
              <a:rPr lang="ja-JP" altLang="en-US" sz="1200" dirty="0">
                <a:solidFill>
                  <a:schemeClr val="tx1"/>
                </a:solidFill>
              </a:rPr>
              <a:t>回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日単位　：</a:t>
            </a:r>
            <a:r>
              <a:rPr lang="en-US" altLang="ja-JP" sz="1200" dirty="0">
                <a:solidFill>
                  <a:schemeClr val="tx1"/>
                </a:solidFill>
              </a:rPr>
              <a:t>1</a:t>
            </a:r>
            <a:r>
              <a:rPr lang="ja-JP" altLang="en-US" sz="1200" dirty="0">
                <a:solidFill>
                  <a:schemeClr val="tx1"/>
                </a:solidFill>
              </a:rPr>
              <a:t>日</a:t>
            </a:r>
            <a:r>
              <a:rPr lang="en-US" altLang="ja-JP" sz="1200" dirty="0">
                <a:solidFill>
                  <a:schemeClr val="tx1"/>
                </a:solidFill>
              </a:rPr>
              <a:t>/1</a:t>
            </a:r>
            <a:r>
              <a:rPr lang="ja-JP" altLang="en-US" sz="1200" dirty="0">
                <a:solidFill>
                  <a:schemeClr val="tx1"/>
                </a:solidFill>
              </a:rPr>
              <a:t>回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月単位　：</a:t>
            </a:r>
            <a:r>
              <a:rPr lang="en-US" altLang="ja-JP" sz="1200" dirty="0">
                <a:solidFill>
                  <a:schemeClr val="tx1"/>
                </a:solidFill>
              </a:rPr>
              <a:t>1</a:t>
            </a:r>
            <a:r>
              <a:rPr lang="ja-JP" altLang="en-US" sz="1200" dirty="0">
                <a:solidFill>
                  <a:schemeClr val="tx1"/>
                </a:solidFill>
              </a:rPr>
              <a:t>日</a:t>
            </a:r>
            <a:r>
              <a:rPr lang="en-US" altLang="ja-JP" sz="1200" dirty="0">
                <a:solidFill>
                  <a:schemeClr val="tx1"/>
                </a:solidFill>
              </a:rPr>
              <a:t>/1</a:t>
            </a:r>
            <a:r>
              <a:rPr lang="ja-JP" altLang="en-US" sz="1200" dirty="0">
                <a:solidFill>
                  <a:schemeClr val="tx1"/>
                </a:solidFill>
              </a:rPr>
              <a:t>回</a:t>
            </a:r>
            <a:endParaRPr lang="en-US" altLang="ja-JP" sz="1200" dirty="0">
              <a:solidFill>
                <a:schemeClr val="tx1"/>
              </a:solidFill>
            </a:endParaRPr>
          </a:p>
          <a:p>
            <a:endParaRPr lang="en-US" altLang="ja-JP" sz="1200" dirty="0">
              <a:solidFill>
                <a:schemeClr val="tx1"/>
              </a:solidFill>
            </a:endParaRPr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313C773A-5A59-42EB-A0B6-D6B61C0F93D0}"/>
              </a:ext>
            </a:extLst>
          </p:cNvPr>
          <p:cNvCxnSpPr>
            <a:cxnSpLocks/>
            <a:stCxn id="92" idx="4"/>
            <a:endCxn id="88" idx="1"/>
          </p:cNvCxnSpPr>
          <p:nvPr/>
        </p:nvCxnSpPr>
        <p:spPr>
          <a:xfrm flipV="1">
            <a:off x="2108384" y="5992836"/>
            <a:ext cx="638485" cy="24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1A05E7A8-7E9A-4FB4-A541-5EF8366D18EC}"/>
              </a:ext>
            </a:extLst>
          </p:cNvPr>
          <p:cNvGrpSpPr/>
          <p:nvPr/>
        </p:nvGrpSpPr>
        <p:grpSpPr>
          <a:xfrm>
            <a:off x="4415404" y="5777951"/>
            <a:ext cx="594360" cy="442113"/>
            <a:chOff x="4197787" y="4881779"/>
            <a:chExt cx="594360" cy="442113"/>
          </a:xfrm>
        </p:grpSpPr>
        <p:sp>
          <p:nvSpPr>
            <p:cNvPr id="85" name="フローチャート: 磁気ディスク 84">
              <a:extLst>
                <a:ext uri="{FF2B5EF4-FFF2-40B4-BE49-F238E27FC236}">
                  <a16:creationId xmlns:a16="http://schemas.microsoft.com/office/drawing/2014/main" id="{71D382A5-A03A-4B8E-AC05-3D062A8BBEA6}"/>
                </a:ext>
              </a:extLst>
            </p:cNvPr>
            <p:cNvSpPr/>
            <p:nvPr/>
          </p:nvSpPr>
          <p:spPr>
            <a:xfrm>
              <a:off x="4197787" y="4881779"/>
              <a:ext cx="594360" cy="442113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86" name="図 85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B0E5A82F-EEF7-4731-9AC7-FA47D178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775" y="5048966"/>
              <a:ext cx="375046" cy="247342"/>
            </a:xfrm>
            <a:prstGeom prst="rect">
              <a:avLst/>
            </a:prstGeom>
          </p:spPr>
        </p:pic>
      </p:grp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66B3452D-E382-45B4-B71E-40BBA3573A22}"/>
              </a:ext>
            </a:extLst>
          </p:cNvPr>
          <p:cNvSpPr/>
          <p:nvPr/>
        </p:nvSpPr>
        <p:spPr>
          <a:xfrm>
            <a:off x="2746869" y="5739590"/>
            <a:ext cx="1030051" cy="5064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センサ値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集計・記録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53F67B7B-8D47-4302-9FA2-3B0CF4514B8E}"/>
              </a:ext>
            </a:extLst>
          </p:cNvPr>
          <p:cNvCxnSpPr>
            <a:cxnSpLocks/>
            <a:stCxn id="88" idx="3"/>
            <a:endCxn id="85" idx="2"/>
          </p:cNvCxnSpPr>
          <p:nvPr/>
        </p:nvCxnSpPr>
        <p:spPr>
          <a:xfrm>
            <a:off x="3776920" y="5992836"/>
            <a:ext cx="638484" cy="617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図 89" descr="ロゴ&#10;&#10;自動的に生成された説明">
            <a:extLst>
              <a:ext uri="{FF2B5EF4-FFF2-40B4-BE49-F238E27FC236}">
                <a16:creationId xmlns:a16="http://schemas.microsoft.com/office/drawing/2014/main" id="{A554B13E-FB59-4750-967B-4131D409D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194" y="5667952"/>
            <a:ext cx="356095" cy="179154"/>
          </a:xfrm>
          <a:prstGeom prst="rect">
            <a:avLst/>
          </a:prstGeom>
        </p:spPr>
      </p:pic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id="{CD900DF1-3ADC-4311-8170-610580F424AC}"/>
              </a:ext>
            </a:extLst>
          </p:cNvPr>
          <p:cNvGrpSpPr/>
          <p:nvPr/>
        </p:nvGrpSpPr>
        <p:grpSpPr>
          <a:xfrm>
            <a:off x="1514024" y="5774199"/>
            <a:ext cx="594360" cy="442113"/>
            <a:chOff x="4197787" y="4881779"/>
            <a:chExt cx="594360" cy="442113"/>
          </a:xfrm>
        </p:grpSpPr>
        <p:sp>
          <p:nvSpPr>
            <p:cNvPr id="92" name="フローチャート: 磁気ディスク 91">
              <a:extLst>
                <a:ext uri="{FF2B5EF4-FFF2-40B4-BE49-F238E27FC236}">
                  <a16:creationId xmlns:a16="http://schemas.microsoft.com/office/drawing/2014/main" id="{6AB6BE49-FF04-4199-84E0-F603907A676A}"/>
                </a:ext>
              </a:extLst>
            </p:cNvPr>
            <p:cNvSpPr/>
            <p:nvPr/>
          </p:nvSpPr>
          <p:spPr>
            <a:xfrm>
              <a:off x="4197787" y="4881779"/>
              <a:ext cx="594360" cy="442113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93" name="図 92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5B456300-6215-4965-A3EE-A5C95BB2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775" y="5048966"/>
              <a:ext cx="375046" cy="247342"/>
            </a:xfrm>
            <a:prstGeom prst="rect">
              <a:avLst/>
            </a:prstGeom>
          </p:spPr>
        </p:pic>
      </p:grpSp>
      <p:sp>
        <p:nvSpPr>
          <p:cNvPr id="5" name="矢印: 環状 4">
            <a:extLst>
              <a:ext uri="{FF2B5EF4-FFF2-40B4-BE49-F238E27FC236}">
                <a16:creationId xmlns:a16="http://schemas.microsoft.com/office/drawing/2014/main" id="{04FEE040-996F-4C72-8A47-7FA0E9CF3C7E}"/>
              </a:ext>
            </a:extLst>
          </p:cNvPr>
          <p:cNvSpPr/>
          <p:nvPr/>
        </p:nvSpPr>
        <p:spPr>
          <a:xfrm rot="4500000">
            <a:off x="4905948" y="2505931"/>
            <a:ext cx="471781" cy="471781"/>
          </a:xfrm>
          <a:prstGeom prst="circularArrow">
            <a:avLst>
              <a:gd name="adj1" fmla="val 12488"/>
              <a:gd name="adj2" fmla="val 1142319"/>
              <a:gd name="adj3" fmla="val 21551838"/>
              <a:gd name="adj4" fmla="val 6931000"/>
              <a:gd name="adj5" fmla="val 1663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pic>
        <p:nvPicPr>
          <p:cNvPr id="114" name="図 11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67DA3F0-DF7C-49C7-9ECF-280F5A182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67" y="4641939"/>
            <a:ext cx="583999" cy="391946"/>
          </a:xfrm>
          <a:prstGeom prst="rect">
            <a:avLst/>
          </a:prstGeom>
        </p:spPr>
      </p:pic>
      <p:sp>
        <p:nvSpPr>
          <p:cNvPr id="116" name="矢印: 環状 115">
            <a:extLst>
              <a:ext uri="{FF2B5EF4-FFF2-40B4-BE49-F238E27FC236}">
                <a16:creationId xmlns:a16="http://schemas.microsoft.com/office/drawing/2014/main" id="{BA4CAE8F-1694-455E-A9ED-119A00E66F95}"/>
              </a:ext>
            </a:extLst>
          </p:cNvPr>
          <p:cNvSpPr/>
          <p:nvPr/>
        </p:nvSpPr>
        <p:spPr>
          <a:xfrm rot="4500000">
            <a:off x="4850240" y="4469247"/>
            <a:ext cx="471781" cy="471781"/>
          </a:xfrm>
          <a:prstGeom prst="circularArrow">
            <a:avLst>
              <a:gd name="adj1" fmla="val 12488"/>
              <a:gd name="adj2" fmla="val 1142319"/>
              <a:gd name="adj3" fmla="val 21551838"/>
              <a:gd name="adj4" fmla="val 6931000"/>
              <a:gd name="adj5" fmla="val 1663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cxnSp>
        <p:nvCxnSpPr>
          <p:cNvPr id="110" name="コネクタ: カギ線 109">
            <a:extLst>
              <a:ext uri="{FF2B5EF4-FFF2-40B4-BE49-F238E27FC236}">
                <a16:creationId xmlns:a16="http://schemas.microsoft.com/office/drawing/2014/main" id="{B15F079C-56A3-455D-B366-C5DBEBD7C85A}"/>
              </a:ext>
            </a:extLst>
          </p:cNvPr>
          <p:cNvCxnSpPr>
            <a:cxnSpLocks/>
            <a:stCxn id="3" idx="1"/>
            <a:endCxn id="76" idx="1"/>
          </p:cNvCxnSpPr>
          <p:nvPr/>
        </p:nvCxnSpPr>
        <p:spPr>
          <a:xfrm rot="10800000" flipV="1">
            <a:off x="1356347" y="3513237"/>
            <a:ext cx="3348" cy="2039342"/>
          </a:xfrm>
          <a:prstGeom prst="bentConnector3">
            <a:avLst>
              <a:gd name="adj1" fmla="val 6927957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EA070DE9-9AB6-451A-9FA2-3D893693B474}"/>
              </a:ext>
            </a:extLst>
          </p:cNvPr>
          <p:cNvSpPr txBox="1"/>
          <p:nvPr/>
        </p:nvSpPr>
        <p:spPr>
          <a:xfrm>
            <a:off x="1301653" y="2164598"/>
            <a:ext cx="272382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>
                <a:highlight>
                  <a:srgbClr val="FFFFFF"/>
                </a:highlight>
              </a:rPr>
              <a:t>センサ値記録関連機能群</a:t>
            </a: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CAC2C7AD-B79C-411E-8872-64BF57C2C124}"/>
              </a:ext>
            </a:extLst>
          </p:cNvPr>
          <p:cNvSpPr txBox="1"/>
          <p:nvPr/>
        </p:nvSpPr>
        <p:spPr>
          <a:xfrm>
            <a:off x="6586445" y="2164598"/>
            <a:ext cx="2723823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>
                <a:highlight>
                  <a:srgbClr val="FFFFFF"/>
                </a:highlight>
              </a:rPr>
              <a:t>センサ値表示関連機能群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E2808444-E701-4613-83C8-FC68BE802DBA}"/>
              </a:ext>
            </a:extLst>
          </p:cNvPr>
          <p:cNvSpPr/>
          <p:nvPr/>
        </p:nvSpPr>
        <p:spPr>
          <a:xfrm>
            <a:off x="6688994" y="2561514"/>
            <a:ext cx="4530762" cy="1903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【</a:t>
            </a:r>
            <a:r>
              <a:rPr kumimoji="1" lang="ja-JP" altLang="en-US" sz="1200" dirty="0">
                <a:solidFill>
                  <a:schemeClr val="tx1"/>
                </a:solidFill>
              </a:rPr>
              <a:t>センサ値表示</a:t>
            </a:r>
            <a:r>
              <a:rPr lang="en-US" altLang="ja-JP" sz="12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　■繰り返し頻度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なし</a:t>
            </a:r>
            <a:endParaRPr lang="en-US" altLang="ja-JP" sz="1200" dirty="0">
              <a:solidFill>
                <a:schemeClr val="tx1"/>
              </a:solidFill>
            </a:endParaRPr>
          </a:p>
          <a:p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</a:t>
            </a:r>
            <a:r>
              <a:rPr lang="ja-JP" altLang="en-US" sz="1200" dirty="0">
                <a:solidFill>
                  <a:srgbClr val="FF0000"/>
                </a:solidFill>
              </a:rPr>
              <a:t>アクセスできるのはラズパイと同じ</a:t>
            </a:r>
            <a:r>
              <a:rPr lang="en-US" altLang="ja-JP" sz="1200" dirty="0">
                <a:solidFill>
                  <a:srgbClr val="FF0000"/>
                </a:solidFill>
              </a:rPr>
              <a:t>NW</a:t>
            </a:r>
            <a:r>
              <a:rPr lang="ja-JP" altLang="en-US" sz="1200" dirty="0">
                <a:solidFill>
                  <a:srgbClr val="FF0000"/>
                </a:solidFill>
              </a:rPr>
              <a:t>内のみ</a:t>
            </a:r>
            <a:endParaRPr lang="en-US" altLang="ja-JP" sz="1200" dirty="0">
              <a:solidFill>
                <a:srgbClr val="FF0000"/>
              </a:solidFill>
            </a:endParaRPr>
          </a:p>
          <a:p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28" name="図 127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288C003-38BA-4015-9B08-A9175BB6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899" y="2627823"/>
            <a:ext cx="583999" cy="391946"/>
          </a:xfrm>
          <a:prstGeom prst="rect">
            <a:avLst/>
          </a:prstGeom>
        </p:spPr>
      </p:pic>
      <p:grpSp>
        <p:nvGrpSpPr>
          <p:cNvPr id="132" name="グループ化 131">
            <a:extLst>
              <a:ext uri="{FF2B5EF4-FFF2-40B4-BE49-F238E27FC236}">
                <a16:creationId xmlns:a16="http://schemas.microsoft.com/office/drawing/2014/main" id="{4E2D7A27-C301-479D-BB02-1C7378E67095}"/>
              </a:ext>
            </a:extLst>
          </p:cNvPr>
          <p:cNvGrpSpPr/>
          <p:nvPr/>
        </p:nvGrpSpPr>
        <p:grpSpPr>
          <a:xfrm>
            <a:off x="6991046" y="3754265"/>
            <a:ext cx="594360" cy="442113"/>
            <a:chOff x="4197787" y="4881779"/>
            <a:chExt cx="594360" cy="442113"/>
          </a:xfrm>
        </p:grpSpPr>
        <p:sp>
          <p:nvSpPr>
            <p:cNvPr id="133" name="フローチャート: 磁気ディスク 132">
              <a:extLst>
                <a:ext uri="{FF2B5EF4-FFF2-40B4-BE49-F238E27FC236}">
                  <a16:creationId xmlns:a16="http://schemas.microsoft.com/office/drawing/2014/main" id="{C7020C36-A02C-49CA-8DE4-3063296758B9}"/>
                </a:ext>
              </a:extLst>
            </p:cNvPr>
            <p:cNvSpPr/>
            <p:nvPr/>
          </p:nvSpPr>
          <p:spPr>
            <a:xfrm>
              <a:off x="4197787" y="4881779"/>
              <a:ext cx="594360" cy="442113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134" name="図 133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B7DC6E94-A402-43FD-988D-D4D81879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775" y="5048966"/>
              <a:ext cx="375046" cy="247342"/>
            </a:xfrm>
            <a:prstGeom prst="rect">
              <a:avLst/>
            </a:prstGeom>
          </p:spPr>
        </p:pic>
      </p:grp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F9B66052-3B22-4491-8758-EDFD757518FD}"/>
              </a:ext>
            </a:extLst>
          </p:cNvPr>
          <p:cNvCxnSpPr>
            <a:cxnSpLocks/>
            <a:stCxn id="133" idx="4"/>
            <a:endCxn id="136" idx="1"/>
          </p:cNvCxnSpPr>
          <p:nvPr/>
        </p:nvCxnSpPr>
        <p:spPr>
          <a:xfrm>
            <a:off x="7585406" y="3975322"/>
            <a:ext cx="424779" cy="20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3798F789-D071-4E4C-9956-8DA9A9E21000}"/>
              </a:ext>
            </a:extLst>
          </p:cNvPr>
          <p:cNvSpPr/>
          <p:nvPr/>
        </p:nvSpPr>
        <p:spPr>
          <a:xfrm>
            <a:off x="8010185" y="3724134"/>
            <a:ext cx="1269370" cy="50649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集計後センサ値を表示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138" name="図 137" descr="ロゴ&#10;&#10;自動的に生成された説明">
            <a:extLst>
              <a:ext uri="{FF2B5EF4-FFF2-40B4-BE49-F238E27FC236}">
                <a16:creationId xmlns:a16="http://schemas.microsoft.com/office/drawing/2014/main" id="{6991420B-B8F1-4FAB-8D4C-54A1DB66F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376" y="3671546"/>
            <a:ext cx="356095" cy="179154"/>
          </a:xfrm>
          <a:prstGeom prst="rect">
            <a:avLst/>
          </a:prstGeom>
        </p:spPr>
      </p:pic>
      <p:cxnSp>
        <p:nvCxnSpPr>
          <p:cNvPr id="140" name="直線矢印コネクタ 139">
            <a:extLst>
              <a:ext uri="{FF2B5EF4-FFF2-40B4-BE49-F238E27FC236}">
                <a16:creationId xmlns:a16="http://schemas.microsoft.com/office/drawing/2014/main" id="{240098A1-104A-4D9F-B888-54834D237B7E}"/>
              </a:ext>
            </a:extLst>
          </p:cNvPr>
          <p:cNvCxnSpPr>
            <a:cxnSpLocks/>
            <a:stCxn id="136" idx="3"/>
            <a:endCxn id="142" idx="1"/>
          </p:cNvCxnSpPr>
          <p:nvPr/>
        </p:nvCxnSpPr>
        <p:spPr>
          <a:xfrm>
            <a:off x="9279555" y="3977380"/>
            <a:ext cx="446520" cy="174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グループ化 144">
            <a:extLst>
              <a:ext uri="{FF2B5EF4-FFF2-40B4-BE49-F238E27FC236}">
                <a16:creationId xmlns:a16="http://schemas.microsoft.com/office/drawing/2014/main" id="{846EB049-29B6-49DF-9770-725747EC0D89}"/>
              </a:ext>
            </a:extLst>
          </p:cNvPr>
          <p:cNvGrpSpPr/>
          <p:nvPr/>
        </p:nvGrpSpPr>
        <p:grpSpPr>
          <a:xfrm>
            <a:off x="9726075" y="3810675"/>
            <a:ext cx="542783" cy="440408"/>
            <a:chOff x="8557675" y="3738620"/>
            <a:chExt cx="542783" cy="440408"/>
          </a:xfrm>
        </p:grpSpPr>
        <p:sp>
          <p:nvSpPr>
            <p:cNvPr id="143" name="二等辺三角形 142">
              <a:extLst>
                <a:ext uri="{FF2B5EF4-FFF2-40B4-BE49-F238E27FC236}">
                  <a16:creationId xmlns:a16="http://schemas.microsoft.com/office/drawing/2014/main" id="{CCD3B0A0-AD9D-437A-A483-13040014278B}"/>
                </a:ext>
              </a:extLst>
            </p:cNvPr>
            <p:cNvSpPr/>
            <p:nvPr/>
          </p:nvSpPr>
          <p:spPr>
            <a:xfrm>
              <a:off x="8695647" y="4026959"/>
              <a:ext cx="266838" cy="15206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id="{9FF333F0-FA2C-4C24-9173-1486B77CAC47}"/>
                </a:ext>
              </a:extLst>
            </p:cNvPr>
            <p:cNvSpPr/>
            <p:nvPr/>
          </p:nvSpPr>
          <p:spPr>
            <a:xfrm>
              <a:off x="8557675" y="3738620"/>
              <a:ext cx="542783" cy="33689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F89D466C-2460-4698-B470-0A0C3FB79375}"/>
              </a:ext>
            </a:extLst>
          </p:cNvPr>
          <p:cNvSpPr/>
          <p:nvPr/>
        </p:nvSpPr>
        <p:spPr>
          <a:xfrm>
            <a:off x="6688994" y="4605675"/>
            <a:ext cx="4530762" cy="190344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【</a:t>
            </a:r>
            <a:r>
              <a:rPr kumimoji="1" lang="ja-JP" altLang="en-US" sz="1200" dirty="0">
                <a:solidFill>
                  <a:schemeClr val="tx1"/>
                </a:solidFill>
              </a:rPr>
              <a:t>センサ値画面</a:t>
            </a:r>
            <a:r>
              <a:rPr kumimoji="1" lang="en-US" altLang="ja-JP" sz="1200" dirty="0">
                <a:solidFill>
                  <a:schemeClr val="tx1"/>
                </a:solidFill>
              </a:rPr>
              <a:t>HTML</a:t>
            </a:r>
            <a:r>
              <a:rPr kumimoji="1" lang="ja-JP" altLang="en-US" sz="1200" dirty="0">
                <a:solidFill>
                  <a:schemeClr val="tx1"/>
                </a:solidFill>
              </a:rPr>
              <a:t>アップロード</a:t>
            </a:r>
            <a:r>
              <a:rPr lang="en-US" altLang="ja-JP" sz="12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　■繰り返し頻度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</a:t>
            </a:r>
            <a:r>
              <a:rPr lang="en-US" altLang="ja-JP" sz="1200" dirty="0">
                <a:solidFill>
                  <a:schemeClr val="tx1"/>
                </a:solidFill>
              </a:rPr>
              <a:t>3</a:t>
            </a:r>
            <a:r>
              <a:rPr lang="ja-JP" altLang="en-US" sz="1200" dirty="0">
                <a:solidFill>
                  <a:schemeClr val="tx1"/>
                </a:solidFill>
              </a:rPr>
              <a:t>時間ごと</a:t>
            </a:r>
            <a:endParaRPr lang="en-US" altLang="ja-JP" sz="1200" dirty="0">
              <a:solidFill>
                <a:schemeClr val="tx1"/>
              </a:solidFill>
            </a:endParaRPr>
          </a:p>
          <a:p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</a:t>
            </a:r>
            <a:r>
              <a:rPr lang="en-US" altLang="ja-JP" sz="1200" dirty="0">
                <a:solidFill>
                  <a:srgbClr val="FF0000"/>
                </a:solidFill>
              </a:rPr>
              <a:t>S3</a:t>
            </a:r>
            <a:r>
              <a:rPr lang="ja-JP" altLang="en-US" sz="1200" dirty="0">
                <a:solidFill>
                  <a:srgbClr val="FF0000"/>
                </a:solidFill>
              </a:rPr>
              <a:t>にアップロードした</a:t>
            </a:r>
            <a:r>
              <a:rPr lang="en-US" altLang="ja-JP" sz="1200" dirty="0">
                <a:solidFill>
                  <a:srgbClr val="FF0000"/>
                </a:solidFill>
              </a:rPr>
              <a:t>HTML</a:t>
            </a:r>
            <a:r>
              <a:rPr lang="ja-JP" altLang="en-US" sz="1200" dirty="0">
                <a:solidFill>
                  <a:srgbClr val="FF0000"/>
                </a:solidFill>
              </a:rPr>
              <a:t>はインターネットで閲覧可能</a:t>
            </a:r>
            <a:endParaRPr lang="en-US" altLang="ja-JP" sz="1200" dirty="0">
              <a:solidFill>
                <a:srgbClr val="FF0000"/>
              </a:solidFill>
            </a:endParaRPr>
          </a:p>
          <a:p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49" name="図 148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D16C5E48-1A71-41E3-9047-75F71F1FD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374" y="4671984"/>
            <a:ext cx="583999" cy="391946"/>
          </a:xfrm>
          <a:prstGeom prst="rect">
            <a:avLst/>
          </a:prstGeom>
        </p:spPr>
      </p:pic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54D7EDC1-A4E7-4548-9A8E-1D26D0A6A5A2}"/>
              </a:ext>
            </a:extLst>
          </p:cNvPr>
          <p:cNvSpPr/>
          <p:nvPr/>
        </p:nvSpPr>
        <p:spPr>
          <a:xfrm>
            <a:off x="6822477" y="5706052"/>
            <a:ext cx="1438891" cy="6068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センサ値表示機能呼び出し結果をファイル出力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6" name="矢印: 環状 155">
            <a:extLst>
              <a:ext uri="{FF2B5EF4-FFF2-40B4-BE49-F238E27FC236}">
                <a16:creationId xmlns:a16="http://schemas.microsoft.com/office/drawing/2014/main" id="{192FE8EF-E765-4FA1-9391-295A4979E9F3}"/>
              </a:ext>
            </a:extLst>
          </p:cNvPr>
          <p:cNvSpPr/>
          <p:nvPr/>
        </p:nvSpPr>
        <p:spPr>
          <a:xfrm rot="4500000">
            <a:off x="10882947" y="4499292"/>
            <a:ext cx="471781" cy="471781"/>
          </a:xfrm>
          <a:prstGeom prst="circularArrow">
            <a:avLst>
              <a:gd name="adj1" fmla="val 12488"/>
              <a:gd name="adj2" fmla="val 1142319"/>
              <a:gd name="adj3" fmla="val 21551838"/>
              <a:gd name="adj4" fmla="val 6931000"/>
              <a:gd name="adj5" fmla="val 1663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1432208D-1BBB-449B-9F92-B7201C91DBD5}"/>
              </a:ext>
            </a:extLst>
          </p:cNvPr>
          <p:cNvCxnSpPr>
            <a:cxnSpLocks/>
            <a:stCxn id="154" idx="3"/>
            <a:endCxn id="166" idx="1"/>
          </p:cNvCxnSpPr>
          <p:nvPr/>
        </p:nvCxnSpPr>
        <p:spPr>
          <a:xfrm>
            <a:off x="8261368" y="6009470"/>
            <a:ext cx="6904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図 160">
            <a:extLst>
              <a:ext uri="{FF2B5EF4-FFF2-40B4-BE49-F238E27FC236}">
                <a16:creationId xmlns:a16="http://schemas.microsoft.com/office/drawing/2014/main" id="{EF22BF27-D227-455B-9505-F621DAF12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803" y="5621750"/>
            <a:ext cx="232170" cy="217788"/>
          </a:xfrm>
          <a:prstGeom prst="rect">
            <a:avLst/>
          </a:prstGeom>
        </p:spPr>
      </p:pic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0C14EA2F-CFF6-438D-8E68-D9C4FF5B5ABB}"/>
              </a:ext>
            </a:extLst>
          </p:cNvPr>
          <p:cNvSpPr/>
          <p:nvPr/>
        </p:nvSpPr>
        <p:spPr>
          <a:xfrm>
            <a:off x="8951783" y="5706052"/>
            <a:ext cx="1163773" cy="6068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AmazonS3</a:t>
            </a:r>
            <a:r>
              <a:rPr lang="ja-JP" altLang="en-US" sz="1200" dirty="0">
                <a:solidFill>
                  <a:schemeClr val="tx1"/>
                </a:solidFill>
              </a:rPr>
              <a:t>へ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アップロード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171" name="図 170">
            <a:extLst>
              <a:ext uri="{FF2B5EF4-FFF2-40B4-BE49-F238E27FC236}">
                <a16:creationId xmlns:a16="http://schemas.microsoft.com/office/drawing/2014/main" id="{807AE179-4D48-4F35-8BC7-BD9217808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698" y="5621750"/>
            <a:ext cx="232170" cy="217788"/>
          </a:xfrm>
          <a:prstGeom prst="rect">
            <a:avLst/>
          </a:prstGeom>
        </p:spPr>
      </p:pic>
      <p:pic>
        <p:nvPicPr>
          <p:cNvPr id="172" name="図 171">
            <a:extLst>
              <a:ext uri="{FF2B5EF4-FFF2-40B4-BE49-F238E27FC236}">
                <a16:creationId xmlns:a16="http://schemas.microsoft.com/office/drawing/2014/main" id="{93EB10D6-0694-4145-83F1-BF9A37F9F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7246" y="5745663"/>
            <a:ext cx="653665" cy="532445"/>
          </a:xfrm>
          <a:prstGeom prst="rect">
            <a:avLst/>
          </a:prstGeom>
        </p:spPr>
      </p:pic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F8DDE53F-C7A8-4528-86B5-9682FCCAD33A}"/>
              </a:ext>
            </a:extLst>
          </p:cNvPr>
          <p:cNvCxnSpPr>
            <a:cxnSpLocks/>
            <a:stCxn id="166" idx="3"/>
            <a:endCxn id="172" idx="1"/>
          </p:cNvCxnSpPr>
          <p:nvPr/>
        </p:nvCxnSpPr>
        <p:spPr>
          <a:xfrm>
            <a:off x="10115556" y="6009470"/>
            <a:ext cx="181690" cy="2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フローチャート: 書類 175">
            <a:extLst>
              <a:ext uri="{FF2B5EF4-FFF2-40B4-BE49-F238E27FC236}">
                <a16:creationId xmlns:a16="http://schemas.microsoft.com/office/drawing/2014/main" id="{F016A530-EA3A-4C96-A077-54823652E5A1}"/>
              </a:ext>
            </a:extLst>
          </p:cNvPr>
          <p:cNvSpPr/>
          <p:nvPr/>
        </p:nvSpPr>
        <p:spPr>
          <a:xfrm>
            <a:off x="10302160" y="5621750"/>
            <a:ext cx="391209" cy="304226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HTML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sp>
        <p:nvSpPr>
          <p:cNvPr id="177" name="フローチャート: 書類 176">
            <a:extLst>
              <a:ext uri="{FF2B5EF4-FFF2-40B4-BE49-F238E27FC236}">
                <a16:creationId xmlns:a16="http://schemas.microsoft.com/office/drawing/2014/main" id="{FAA27DBE-3478-48A8-BA36-8BCF0D0958B3}"/>
              </a:ext>
            </a:extLst>
          </p:cNvPr>
          <p:cNvSpPr/>
          <p:nvPr/>
        </p:nvSpPr>
        <p:spPr>
          <a:xfrm>
            <a:off x="8385190" y="5857356"/>
            <a:ext cx="383484" cy="304226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HTML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33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四角形: 角を丸くする 178">
            <a:extLst>
              <a:ext uri="{FF2B5EF4-FFF2-40B4-BE49-F238E27FC236}">
                <a16:creationId xmlns:a16="http://schemas.microsoft.com/office/drawing/2014/main" id="{8EDEE66E-5AD5-4107-9864-2506DBC4D44D}"/>
              </a:ext>
            </a:extLst>
          </p:cNvPr>
          <p:cNvSpPr/>
          <p:nvPr/>
        </p:nvSpPr>
        <p:spPr>
          <a:xfrm>
            <a:off x="901700" y="2274565"/>
            <a:ext cx="5212964" cy="4445022"/>
          </a:xfrm>
          <a:prstGeom prst="round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D74710-AD11-49D1-8C6F-55D84D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/>
          <a:lstStyle/>
          <a:p>
            <a:r>
              <a:rPr kumimoji="1" lang="ja-JP" altLang="en-US" dirty="0"/>
              <a:t>機能概要とフロー</a:t>
            </a:r>
          </a:p>
        </p:txBody>
      </p:sp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0D689DE7-01C5-44F3-A84B-F345703C3CF9}"/>
              </a:ext>
            </a:extLst>
          </p:cNvPr>
          <p:cNvSpPr txBox="1">
            <a:spLocks/>
          </p:cNvSpPr>
          <p:nvPr/>
        </p:nvSpPr>
        <p:spPr>
          <a:xfrm>
            <a:off x="1115568" y="1538224"/>
            <a:ext cx="10168128" cy="67155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センサ値記録と表示、その他機能の</a:t>
            </a:r>
            <a:r>
              <a:rPr lang="en-US" altLang="ja-JP" dirty="0"/>
              <a:t>3</a:t>
            </a:r>
            <a:r>
              <a:rPr lang="ja-JP" altLang="en-US" dirty="0"/>
              <a:t>つの機能群で構成</a:t>
            </a:r>
            <a:endParaRPr lang="en-US" altLang="ja-JP" dirty="0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EA070DE9-9AB6-451A-9FA2-3D893693B474}"/>
              </a:ext>
            </a:extLst>
          </p:cNvPr>
          <p:cNvSpPr txBox="1"/>
          <p:nvPr/>
        </p:nvSpPr>
        <p:spPr>
          <a:xfrm>
            <a:off x="1301653" y="2164598"/>
            <a:ext cx="1569660" cy="369332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>
              <a:defRPr/>
            </a:pPr>
            <a:r>
              <a:rPr lang="ja-JP" altLang="en-US" dirty="0">
                <a:highlight>
                  <a:srgbClr val="FFFFFF"/>
                </a:highlight>
              </a:rPr>
              <a:t>その他機能群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721F94E-B0E6-4AC2-A2B4-DC7969EC1088}"/>
              </a:ext>
            </a:extLst>
          </p:cNvPr>
          <p:cNvSpPr/>
          <p:nvPr/>
        </p:nvSpPr>
        <p:spPr>
          <a:xfrm>
            <a:off x="1229227" y="2548505"/>
            <a:ext cx="4530762" cy="207676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【</a:t>
            </a:r>
            <a:r>
              <a:rPr kumimoji="1" lang="ja-JP" altLang="en-US" sz="1200" dirty="0">
                <a:solidFill>
                  <a:schemeClr val="tx1"/>
                </a:solidFill>
              </a:rPr>
              <a:t>データベースバックアップアップロード</a:t>
            </a:r>
            <a:r>
              <a:rPr lang="en-US" altLang="ja-JP" sz="12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　■繰り返し頻度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　　</a:t>
            </a:r>
            <a:r>
              <a:rPr lang="en-US" altLang="ja-JP" sz="1200" dirty="0">
                <a:solidFill>
                  <a:schemeClr val="tx1"/>
                </a:solidFill>
              </a:rPr>
              <a:t>1</a:t>
            </a:r>
            <a:r>
              <a:rPr lang="ja-JP" altLang="en-US" sz="1200" dirty="0">
                <a:solidFill>
                  <a:schemeClr val="tx1"/>
                </a:solidFill>
              </a:rPr>
              <a:t>日</a:t>
            </a:r>
            <a:r>
              <a:rPr lang="en-US" altLang="ja-JP" sz="1200" dirty="0">
                <a:solidFill>
                  <a:schemeClr val="tx1"/>
                </a:solidFill>
              </a:rPr>
              <a:t>/1</a:t>
            </a:r>
            <a:r>
              <a:rPr lang="ja-JP" altLang="en-US" sz="1200" dirty="0">
                <a:solidFill>
                  <a:schemeClr val="tx1"/>
                </a:solidFill>
              </a:rPr>
              <a:t>回</a:t>
            </a:r>
            <a:endParaRPr lang="en-US" altLang="ja-JP" sz="1200" dirty="0">
              <a:solidFill>
                <a:schemeClr val="tx1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63" name="図 6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EB22344-C758-4C1E-B2AC-68CD5F9A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07" y="2614814"/>
            <a:ext cx="583999" cy="391946"/>
          </a:xfrm>
          <a:prstGeom prst="rect">
            <a:avLst/>
          </a:prstGeom>
        </p:spPr>
      </p:pic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278B4811-776D-4A6C-B3CA-937AF412E226}"/>
              </a:ext>
            </a:extLst>
          </p:cNvPr>
          <p:cNvSpPr/>
          <p:nvPr/>
        </p:nvSpPr>
        <p:spPr>
          <a:xfrm>
            <a:off x="1442611" y="3906332"/>
            <a:ext cx="1438891" cy="6068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データベースのバックアップデータを出力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5" name="矢印: 環状 64">
            <a:extLst>
              <a:ext uri="{FF2B5EF4-FFF2-40B4-BE49-F238E27FC236}">
                <a16:creationId xmlns:a16="http://schemas.microsoft.com/office/drawing/2014/main" id="{2771167B-4F38-42F0-B41A-0DA8E75BE46E}"/>
              </a:ext>
            </a:extLst>
          </p:cNvPr>
          <p:cNvSpPr/>
          <p:nvPr/>
        </p:nvSpPr>
        <p:spPr>
          <a:xfrm rot="4500000">
            <a:off x="5423180" y="2442122"/>
            <a:ext cx="471781" cy="471781"/>
          </a:xfrm>
          <a:prstGeom prst="circularArrow">
            <a:avLst>
              <a:gd name="adj1" fmla="val 12488"/>
              <a:gd name="adj2" fmla="val 1142319"/>
              <a:gd name="adj3" fmla="val 21551838"/>
              <a:gd name="adj4" fmla="val 6931000"/>
              <a:gd name="adj5" fmla="val 16638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 sz="1200">
              <a:solidFill>
                <a:schemeClr val="tx1"/>
              </a:solidFill>
            </a:endParaRPr>
          </a:p>
        </p:txBody>
      </p: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47A5C9DF-E7D8-4171-B8DF-2A11F97952AD}"/>
              </a:ext>
            </a:extLst>
          </p:cNvPr>
          <p:cNvCxnSpPr>
            <a:cxnSpLocks/>
            <a:stCxn id="64" idx="3"/>
            <a:endCxn id="68" idx="1"/>
          </p:cNvCxnSpPr>
          <p:nvPr/>
        </p:nvCxnSpPr>
        <p:spPr>
          <a:xfrm>
            <a:off x="2881502" y="4209750"/>
            <a:ext cx="69041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図 66">
            <a:extLst>
              <a:ext uri="{FF2B5EF4-FFF2-40B4-BE49-F238E27FC236}">
                <a16:creationId xmlns:a16="http://schemas.microsoft.com/office/drawing/2014/main" id="{24CFE377-C9C8-43D6-9918-7ED72967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7" y="3822030"/>
            <a:ext cx="232170" cy="217788"/>
          </a:xfrm>
          <a:prstGeom prst="rect">
            <a:avLst/>
          </a:prstGeom>
        </p:spPr>
      </p:pic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D3E35EC7-E8E5-4365-917A-C1ABAEC13EE5}"/>
              </a:ext>
            </a:extLst>
          </p:cNvPr>
          <p:cNvSpPr/>
          <p:nvPr/>
        </p:nvSpPr>
        <p:spPr>
          <a:xfrm>
            <a:off x="3571917" y="3906332"/>
            <a:ext cx="1163773" cy="606835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AmazonS3</a:t>
            </a:r>
            <a:r>
              <a:rPr lang="ja-JP" altLang="en-US" sz="1200" dirty="0">
                <a:solidFill>
                  <a:schemeClr val="tx1"/>
                </a:solidFill>
              </a:rPr>
              <a:t>へ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アップロード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69" name="図 68">
            <a:extLst>
              <a:ext uri="{FF2B5EF4-FFF2-40B4-BE49-F238E27FC236}">
                <a16:creationId xmlns:a16="http://schemas.microsoft.com/office/drawing/2014/main" id="{AA688347-E740-4DCB-9143-FAAB7A014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32" y="3822030"/>
            <a:ext cx="232170" cy="217788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136B0779-545A-48B0-A5AD-DA8D8AAF0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380" y="3945943"/>
            <a:ext cx="653665" cy="532445"/>
          </a:xfrm>
          <a:prstGeom prst="rect">
            <a:avLst/>
          </a:prstGeom>
        </p:spPr>
      </p:pic>
      <p:cxnSp>
        <p:nvCxnSpPr>
          <p:cNvPr id="73" name="直線矢印コネクタ 72">
            <a:extLst>
              <a:ext uri="{FF2B5EF4-FFF2-40B4-BE49-F238E27FC236}">
                <a16:creationId xmlns:a16="http://schemas.microsoft.com/office/drawing/2014/main" id="{07569E54-6289-48DD-BEF2-4D008E3DCDC5}"/>
              </a:ext>
            </a:extLst>
          </p:cNvPr>
          <p:cNvCxnSpPr>
            <a:cxnSpLocks/>
            <a:stCxn id="68" idx="3"/>
            <a:endCxn id="72" idx="1"/>
          </p:cNvCxnSpPr>
          <p:nvPr/>
        </p:nvCxnSpPr>
        <p:spPr>
          <a:xfrm>
            <a:off x="4735690" y="4209750"/>
            <a:ext cx="181690" cy="24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フローチャート: 書類 74">
            <a:extLst>
              <a:ext uri="{FF2B5EF4-FFF2-40B4-BE49-F238E27FC236}">
                <a16:creationId xmlns:a16="http://schemas.microsoft.com/office/drawing/2014/main" id="{77B94F87-9F18-4192-84CB-EF318DB337F2}"/>
              </a:ext>
            </a:extLst>
          </p:cNvPr>
          <p:cNvSpPr/>
          <p:nvPr/>
        </p:nvSpPr>
        <p:spPr>
          <a:xfrm>
            <a:off x="4922294" y="3822030"/>
            <a:ext cx="391209" cy="304226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DMP</a:t>
            </a:r>
          </a:p>
        </p:txBody>
      </p:sp>
      <p:sp>
        <p:nvSpPr>
          <p:cNvPr id="77" name="フローチャート: 書類 76">
            <a:extLst>
              <a:ext uri="{FF2B5EF4-FFF2-40B4-BE49-F238E27FC236}">
                <a16:creationId xmlns:a16="http://schemas.microsoft.com/office/drawing/2014/main" id="{1EE846C0-DFC9-46F9-A052-EB4D02699E3C}"/>
              </a:ext>
            </a:extLst>
          </p:cNvPr>
          <p:cNvSpPr/>
          <p:nvPr/>
        </p:nvSpPr>
        <p:spPr>
          <a:xfrm>
            <a:off x="3005324" y="4057636"/>
            <a:ext cx="383484" cy="304226"/>
          </a:xfrm>
          <a:prstGeom prst="flowChartDocumen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ja-JP" sz="1000" dirty="0">
                <a:solidFill>
                  <a:schemeClr val="tx1"/>
                </a:solidFill>
              </a:rPr>
              <a:t>DMP</a:t>
            </a:r>
            <a:endParaRPr lang="ja-JP" altLang="en-US" sz="1000" dirty="0">
              <a:solidFill>
                <a:schemeClr val="tx1"/>
              </a:solidFill>
            </a:endParaRPr>
          </a:p>
        </p:txBody>
      </p: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id="{B2F08128-0871-46A5-9D3C-F1613A6A9B7A}"/>
              </a:ext>
            </a:extLst>
          </p:cNvPr>
          <p:cNvGrpSpPr/>
          <p:nvPr/>
        </p:nvGrpSpPr>
        <p:grpSpPr>
          <a:xfrm>
            <a:off x="1864876" y="3257771"/>
            <a:ext cx="594360" cy="442113"/>
            <a:chOff x="4197787" y="4881779"/>
            <a:chExt cx="594360" cy="442113"/>
          </a:xfrm>
        </p:grpSpPr>
        <p:sp>
          <p:nvSpPr>
            <p:cNvPr id="79" name="フローチャート: 磁気ディスク 78">
              <a:extLst>
                <a:ext uri="{FF2B5EF4-FFF2-40B4-BE49-F238E27FC236}">
                  <a16:creationId xmlns:a16="http://schemas.microsoft.com/office/drawing/2014/main" id="{494DF14D-D358-4C75-AA40-E7FCC1343701}"/>
                </a:ext>
              </a:extLst>
            </p:cNvPr>
            <p:cNvSpPr/>
            <p:nvPr/>
          </p:nvSpPr>
          <p:spPr>
            <a:xfrm>
              <a:off x="4197787" y="4881779"/>
              <a:ext cx="594360" cy="442113"/>
            </a:xfrm>
            <a:prstGeom prst="flowChartMagneticDisk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ja-JP" altLang="en-US" sz="1200">
                <a:solidFill>
                  <a:schemeClr val="tx1"/>
                </a:solidFill>
              </a:endParaRPr>
            </a:p>
          </p:txBody>
        </p:sp>
        <p:pic>
          <p:nvPicPr>
            <p:cNvPr id="80" name="図 79" descr="図形 が含まれている画像&#10;&#10;自動的に生成された説明">
              <a:extLst>
                <a:ext uri="{FF2B5EF4-FFF2-40B4-BE49-F238E27FC236}">
                  <a16:creationId xmlns:a16="http://schemas.microsoft.com/office/drawing/2014/main" id="{94A7B0A1-BD39-41DA-8B6E-6C72E8702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6775" y="5048966"/>
              <a:ext cx="375046" cy="247342"/>
            </a:xfrm>
            <a:prstGeom prst="rect">
              <a:avLst/>
            </a:prstGeom>
          </p:spPr>
        </p:pic>
      </p:grp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8E06A0D3-BEAD-4ABB-A1C6-F7173A505E52}"/>
              </a:ext>
            </a:extLst>
          </p:cNvPr>
          <p:cNvCxnSpPr>
            <a:cxnSpLocks/>
            <a:stCxn id="79" idx="3"/>
            <a:endCxn id="64" idx="0"/>
          </p:cNvCxnSpPr>
          <p:nvPr/>
        </p:nvCxnSpPr>
        <p:spPr>
          <a:xfrm>
            <a:off x="2162056" y="3699884"/>
            <a:ext cx="1" cy="20644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3886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Avenir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ワイド画面</PresentationFormat>
  <Paragraphs>116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Meiryo UI</vt:lpstr>
      <vt:lpstr>Meiryo</vt:lpstr>
      <vt:lpstr>Arial</vt:lpstr>
      <vt:lpstr>Calibri</vt:lpstr>
      <vt:lpstr>Wingdings</vt:lpstr>
      <vt:lpstr>AccentBoxVTI</vt:lpstr>
      <vt:lpstr>仕組みの超概要</vt:lpstr>
      <vt:lpstr>システムの構成</vt:lpstr>
      <vt:lpstr>外センサーの構成例</vt:lpstr>
      <vt:lpstr>機能概要とフロー</vt:lpstr>
      <vt:lpstr>機能概要とフロー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2022-06-25T08:08:46Z</dcterms:created>
  <dcterms:modified xsi:type="dcterms:W3CDTF">2022-06-25T08:08:50Z</dcterms:modified>
</cp:coreProperties>
</file>